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890" r:id="rId1"/>
  </p:sldMasterIdLst>
  <p:notesMasterIdLst>
    <p:notesMasterId r:id="rId16"/>
  </p:notesMasterIdLst>
  <p:handoutMasterIdLst>
    <p:handoutMasterId r:id="rId17"/>
  </p:handoutMasterIdLst>
  <p:sldIdLst>
    <p:sldId id="261" r:id="rId2"/>
    <p:sldId id="361" r:id="rId3"/>
    <p:sldId id="362" r:id="rId4"/>
    <p:sldId id="363" r:id="rId5"/>
    <p:sldId id="364" r:id="rId6"/>
    <p:sldId id="655" r:id="rId7"/>
    <p:sldId id="366" r:id="rId8"/>
    <p:sldId id="368" r:id="rId9"/>
    <p:sldId id="654" r:id="rId10"/>
    <p:sldId id="369" r:id="rId11"/>
    <p:sldId id="370" r:id="rId12"/>
    <p:sldId id="371" r:id="rId13"/>
    <p:sldId id="323" r:id="rId14"/>
    <p:sldId id="652" r:id="rId15"/>
  </p:sldIdLst>
  <p:sldSz cx="12192000" cy="6858000"/>
  <p:notesSz cx="6881813" cy="9296400"/>
  <p:embeddedFontLst>
    <p:embeddedFont>
      <p:font typeface="Rubik" panose="020B0604020202020204" charset="-79"/>
      <p:regular r:id="rId18"/>
      <p:bold r:id="rId19"/>
      <p:italic r:id="rId20"/>
      <p:boldItalic r:id="rId21"/>
    </p:embeddedFont>
    <p:embeddedFont>
      <p:font typeface="Calibri Light" panose="020F0302020204030204" pitchFamily="34" charset="0"/>
      <p:regular r:id="rId22"/>
      <p:italic r:id="rId23"/>
    </p:embeddedFont>
    <p:embeddedFont>
      <p:font typeface="TeX Gyre Bonum" panose="00000500000000000000" charset="0"/>
      <p:regular r:id="rId24"/>
      <p:bold r:id="rId25"/>
      <p:italic r:id="rId26"/>
      <p:boldItalic r:id="rId27"/>
    </p:embeddedFont>
    <p:embeddedFont>
      <p:font typeface="Calibri" panose="020F0502020204030204" pitchFamily="34" charset="0"/>
      <p:regular r:id="rId28"/>
      <p:bold r:id="rId29"/>
      <p:italic r:id="rId30"/>
      <p:boldItalic r:id="rId31"/>
    </p:embeddedFont>
    <p:embeddedFont>
      <p:font typeface="Rubik Light" panose="020B0604020202020204" charset="-79"/>
      <p:regular r:id="rId32"/>
      <p:italic r:id="rId33"/>
    </p:embeddedFont>
    <p:embeddedFont>
      <p:font typeface="맑은 고딕" panose="020B0503020000020004" pitchFamily="34" charset="-127"/>
      <p:regular r:id="rId34"/>
      <p:bold r:id="rId35"/>
    </p:embeddedFont>
    <p:embeddedFont>
      <p:font typeface="Rubik Medium" panose="020B0604020202020204" charset="-79"/>
      <p:regular r:id="rId36"/>
      <p:italic r:id="rId37"/>
    </p:embeddedFont>
    <p:embeddedFont>
      <p:font typeface="Kayak Sans" panose="020B0604020202020204" charset="0"/>
      <p:regular r:id="rId38"/>
      <p:bold r:id="rId39"/>
      <p:italic r:id="rId40"/>
      <p:boldItalic r:id="rId41"/>
    </p:embeddedFont>
  </p:embeddedFontLst>
  <p:defaultTextStyle>
    <a:defPPr>
      <a:defRPr lang="en-GH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71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F9F9FC"/>
    <a:srgbClr val="F7F7FA"/>
    <a:srgbClr val="0253A8"/>
    <a:srgbClr val="EFECF0"/>
    <a:srgbClr val="FFFFFF"/>
    <a:srgbClr val="FCD318"/>
    <a:srgbClr val="FF9B00"/>
    <a:srgbClr val="FEFFFE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139" autoAdjust="0"/>
    <p:restoredTop sz="83068" autoAdjust="0"/>
  </p:normalViewPr>
  <p:slideViewPr>
    <p:cSldViewPr snapToGrid="0">
      <p:cViewPr varScale="1">
        <p:scale>
          <a:sx n="99" d="100"/>
          <a:sy n="99" d="100"/>
        </p:scale>
        <p:origin x="801" y="39"/>
      </p:cViewPr>
      <p:guideLst>
        <p:guide orient="horz" pos="1071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33" d="100"/>
          <a:sy n="133" d="100"/>
        </p:scale>
        <p:origin x="4176" y="2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9" Type="http://schemas.openxmlformats.org/officeDocument/2006/relationships/font" Target="fonts/font22.fntdata"/><Relationship Id="rId21" Type="http://schemas.openxmlformats.org/officeDocument/2006/relationships/font" Target="fonts/font4.fntdata"/><Relationship Id="rId34" Type="http://schemas.openxmlformats.org/officeDocument/2006/relationships/font" Target="fonts/font17.fntdata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9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32" Type="http://schemas.openxmlformats.org/officeDocument/2006/relationships/font" Target="fonts/font15.fntdata"/><Relationship Id="rId37" Type="http://schemas.openxmlformats.org/officeDocument/2006/relationships/font" Target="fonts/font20.fntdata"/><Relationship Id="rId40" Type="http://schemas.openxmlformats.org/officeDocument/2006/relationships/font" Target="fonts/font23.fntdata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36" Type="http://schemas.openxmlformats.org/officeDocument/2006/relationships/font" Target="fonts/font19.fntdata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font" Target="fonts/font14.fntdata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font" Target="fonts/font13.fntdata"/><Relationship Id="rId35" Type="http://schemas.openxmlformats.org/officeDocument/2006/relationships/font" Target="fonts/font18.fntdata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5" Type="http://schemas.openxmlformats.org/officeDocument/2006/relationships/font" Target="fonts/font8.fntdata"/><Relationship Id="rId33" Type="http://schemas.openxmlformats.org/officeDocument/2006/relationships/font" Target="fonts/font16.fntdata"/><Relationship Id="rId38" Type="http://schemas.openxmlformats.org/officeDocument/2006/relationships/font" Target="fonts/font21.fntdata"/><Relationship Id="rId20" Type="http://schemas.openxmlformats.org/officeDocument/2006/relationships/font" Target="fonts/font3.fntdata"/><Relationship Id="rId41" Type="http://schemas.openxmlformats.org/officeDocument/2006/relationships/font" Target="fonts/font24.fntdata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 </a:t>
            </a:r>
          </a:p>
        </c:rich>
      </c:tx>
      <c:layout>
        <c:manualLayout>
          <c:xMode val="edge"/>
          <c:yMode val="edge"/>
          <c:x val="0.19034374999999998"/>
          <c:y val="6.093749625138433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2923560531496062"/>
          <c:y val="3.9580029553393847E-2"/>
          <c:w val="0.86451439468503932"/>
          <c:h val="0.7728823343453288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 ADDITIONAL COST IN PENSION PAYMENTS </c:v>
                </c:pt>
              </c:strCache>
            </c:strRef>
          </c:tx>
          <c:spPr>
            <a:solidFill>
              <a:srgbClr val="FF6600"/>
            </a:solidFill>
            <a:ln>
              <a:noFill/>
            </a:ln>
            <a:effectLst/>
          </c:spPr>
          <c:invertIfNegative val="0"/>
          <c:cat>
            <c:numRef>
              <c:f>Sheet1!$A$2:$A$3</c:f>
              <c:numCache>
                <c:formatCode>General</c:formatCode>
                <c:ptCount val="2"/>
                <c:pt idx="0">
                  <c:v>2021</c:v>
                </c:pt>
                <c:pt idx="1">
                  <c:v>2022</c:v>
                </c:pt>
              </c:numCache>
            </c:numRef>
          </c:cat>
          <c:val>
            <c:numRef>
              <c:f>Sheet1!$B$2:$B$3</c:f>
              <c:numCache>
                <c:formatCode>0.00</c:formatCode>
                <c:ptCount val="2"/>
                <c:pt idx="0" formatCode="#,##0">
                  <c:v>243000000</c:v>
                </c:pt>
                <c:pt idx="1">
                  <c:v>308000000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9AE-BC49-9D8F-20BFA6F7F74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965321743"/>
        <c:axId val="965318783"/>
      </c:barChart>
      <c:catAx>
        <c:axId val="96532174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Rubik" panose="02000604000000020004" pitchFamily="2" charset="-79"/>
                <a:ea typeface="+mn-ea"/>
                <a:cs typeface="Rubik" panose="02000604000000020004" pitchFamily="2" charset="-79"/>
              </a:defRPr>
            </a:pPr>
            <a:endParaRPr lang="en-US"/>
          </a:p>
        </c:txPr>
        <c:crossAx val="965318783"/>
        <c:crosses val="autoZero"/>
        <c:auto val="1"/>
        <c:lblAlgn val="ctr"/>
        <c:lblOffset val="100"/>
        <c:noMultiLvlLbl val="0"/>
      </c:catAx>
      <c:valAx>
        <c:axId val="965318783"/>
        <c:scaling>
          <c:orientation val="minMax"/>
          <c:max val="3100000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Rubik" panose="02000604000000020004" pitchFamily="2" charset="-79"/>
                <a:ea typeface="+mn-ea"/>
                <a:cs typeface="Rubik" panose="02000604000000020004" pitchFamily="2" charset="-79"/>
              </a:defRPr>
            </a:pPr>
            <a:endParaRPr lang="en-US"/>
          </a:p>
        </c:txPr>
        <c:crossAx val="96532174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82119" cy="466434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8102" y="1"/>
            <a:ext cx="2982119" cy="466434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34166836-7158-45C8-9359-5FDE3E535581}" type="datetimeFigureOut">
              <a:rPr lang="en-US" smtClean="0"/>
              <a:t>11-Jan-22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82119" cy="466433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8102" y="8829967"/>
            <a:ext cx="2982119" cy="466433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8D8C48A6-EA30-417E-BECB-DDBB0572D1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2816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82119" cy="466434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8102" y="1"/>
            <a:ext cx="2982119" cy="466434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F7577A04-AA05-4BB2-8B23-2E7CBBBAA6AC}" type="datetimeFigureOut">
              <a:rPr lang="en-GB" smtClean="0"/>
              <a:t>11/01/2022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540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46" tIns="46223" rIns="92446" bIns="46223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182" y="4473892"/>
            <a:ext cx="5505450" cy="3660459"/>
          </a:xfrm>
          <a:prstGeom prst="rect">
            <a:avLst/>
          </a:prstGeom>
        </p:spPr>
        <p:txBody>
          <a:bodyPr vert="horz" lIns="92446" tIns="46223" rIns="92446" bIns="46223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82119" cy="466433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8102" y="8829967"/>
            <a:ext cx="2982119" cy="466433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3CF8E5AD-7827-4653-AF8E-0FE08E000A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8643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r>
              <a:rPr lang="en-US" altLang="en-US" dirty="0"/>
              <a:t>More orange in the image</a:t>
            </a:r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1EA584AF-399B-8441-B9A4-B7C3FEA5E337}" type="slidenum">
              <a:rPr lang="en-US" altLang="en-US" smtClean="0"/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297939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F8E5AD-7827-4653-AF8E-0FE08E000A09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65923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C8C81C-9937-454C-939E-04D3A48FB2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GH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A14F993-374C-E642-AD52-1407F43828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G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8D00AA-D30E-7A46-8D23-DB3845A8A6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FACC0-3C06-4971-A97A-9E6A7EB8BF24}" type="datetime1">
              <a:rPr lang="en-US" smtClean="0"/>
              <a:t>11-Jan-22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81FC71-A99D-0C4E-A92B-39A4791F31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A86ACF-5823-F54E-A0A9-70957A2A42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2686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D6606F-A0C5-A842-BC0C-4A30CF2AC8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66DE227-1AF9-0543-88B9-93E637C2BC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9C96D8-4168-F643-BFBB-C5D80B0E6E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8077A-237F-4A47-82E5-B0231E720A5E}" type="datetime1">
              <a:rPr lang="en-US" smtClean="0"/>
              <a:t>11-Jan-22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817D67-6826-EA46-B2E8-CE6475E025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2A244F-F7D6-A943-A0B7-CDD86ADB61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0833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0ECD33C-0BA9-7B4E-BFB1-4D6BF9A57BB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G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8AB50F6-8A95-F442-8744-0F0AA6B822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A5315D-30E8-CA42-82BB-ED906D0F27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1673A-28A3-46FF-B2C5-828E8A11592F}" type="datetime1">
              <a:rPr lang="en-US" smtClean="0"/>
              <a:t>11-Jan-22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F3F9BD-EE39-A04B-A443-77A654F7B5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839783-7DE6-6846-A560-A513D42F76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29299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AB2A63BE-060A-6A43-82AC-F9A7A23AB96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292662" y="255804"/>
            <a:ext cx="850338" cy="201396"/>
          </a:xfrm>
          <a:prstGeom prst="rect">
            <a:avLst/>
          </a:prstGeom>
        </p:spPr>
      </p:pic>
      <p:sp>
        <p:nvSpPr>
          <p:cNvPr id="8" name="Isosceles Triangle 3">
            <a:extLst>
              <a:ext uri="{FF2B5EF4-FFF2-40B4-BE49-F238E27FC236}">
                <a16:creationId xmlns:a16="http://schemas.microsoft.com/office/drawing/2014/main" id="{4A7FE5F0-F24D-CA4B-9862-0E391E3AF206}"/>
              </a:ext>
            </a:extLst>
          </p:cNvPr>
          <p:cNvSpPr/>
          <p:nvPr userDrawn="1"/>
        </p:nvSpPr>
        <p:spPr>
          <a:xfrm>
            <a:off x="11361375" y="6100763"/>
            <a:ext cx="852487" cy="757237"/>
          </a:xfrm>
          <a:prstGeom prst="triangle">
            <a:avLst>
              <a:gd name="adj" fmla="val 100000"/>
            </a:avLst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5FB2818-694B-5F4A-BB40-3589D79A228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788412" y="6456363"/>
            <a:ext cx="323850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D247CF7C-9AA1-0F4B-B703-95BDD3D2AD9D}"/>
              </a:ext>
            </a:extLst>
          </p:cNvPr>
          <p:cNvSpPr txBox="1"/>
          <p:nvPr userDrawn="1"/>
        </p:nvSpPr>
        <p:spPr>
          <a:xfrm>
            <a:off x="249180" y="6048152"/>
            <a:ext cx="6034177" cy="703263"/>
          </a:xfrm>
          <a:prstGeom prst="rect">
            <a:avLst/>
          </a:prstGeom>
          <a:noFill/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i="0" kern="1200">
                <a:solidFill>
                  <a:srgbClr val="A73A08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>
              <a:defRPr/>
            </a:pPr>
            <a:r>
              <a:rPr lang="en-US" sz="1200" b="0" dirty="0">
                <a:solidFill>
                  <a:schemeClr val="bg1">
                    <a:lumMod val="50000"/>
                  </a:schemeClr>
                </a:solidFill>
                <a:latin typeface="Rubik Light" panose="02000604000000020004" pitchFamily="2" charset="-79"/>
                <a:cs typeface="Rubik Light" panose="02000604000000020004" pitchFamily="2" charset="-79"/>
              </a:rPr>
              <a:t>Indexation of Pensions 2022</a:t>
            </a:r>
          </a:p>
        </p:txBody>
      </p:sp>
    </p:spTree>
    <p:extLst>
      <p:ext uri="{BB962C8B-B14F-4D97-AF65-F5344CB8AC3E}">
        <p14:creationId xmlns:p14="http://schemas.microsoft.com/office/powerpoint/2010/main" val="2583540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64638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932723"/>
            <a:ext cx="12192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grpSp>
        <p:nvGrpSpPr>
          <p:cNvPr id="23" name="Group 2">
            <a:extLst>
              <a:ext uri="{FF2B5EF4-FFF2-40B4-BE49-F238E27FC236}">
                <a16:creationId xmlns:a16="http://schemas.microsoft.com/office/drawing/2014/main" id="{75A1F0C8-ADE8-49C0-9621-BADA30C5AA62}"/>
              </a:ext>
            </a:extLst>
          </p:cNvPr>
          <p:cNvGrpSpPr/>
          <p:nvPr userDrawn="1"/>
        </p:nvGrpSpPr>
        <p:grpSpPr>
          <a:xfrm>
            <a:off x="3155" y="6730999"/>
            <a:ext cx="12188845" cy="141244"/>
            <a:chOff x="2267744" y="4865360"/>
            <a:chExt cx="8064896" cy="154663"/>
          </a:xfrm>
        </p:grpSpPr>
        <p:sp>
          <p:nvSpPr>
            <p:cNvPr id="24" name="Rectangle 1">
              <a:extLst>
                <a:ext uri="{FF2B5EF4-FFF2-40B4-BE49-F238E27FC236}">
                  <a16:creationId xmlns:a16="http://schemas.microsoft.com/office/drawing/2014/main" id="{F8E22D68-A56D-46FD-BC42-93B4EAE80021}"/>
                </a:ext>
              </a:extLst>
            </p:cNvPr>
            <p:cNvSpPr/>
            <p:nvPr userDrawn="1"/>
          </p:nvSpPr>
          <p:spPr>
            <a:xfrm>
              <a:off x="2267744" y="4872209"/>
              <a:ext cx="504056" cy="14781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25" name="Rectangle 6">
              <a:extLst>
                <a:ext uri="{FF2B5EF4-FFF2-40B4-BE49-F238E27FC236}">
                  <a16:creationId xmlns:a16="http://schemas.microsoft.com/office/drawing/2014/main" id="{8D24A598-D874-4C08-BEA7-301F153CADDB}"/>
                </a:ext>
              </a:extLst>
            </p:cNvPr>
            <p:cNvSpPr/>
            <p:nvPr userDrawn="1"/>
          </p:nvSpPr>
          <p:spPr>
            <a:xfrm>
              <a:off x="2771800" y="4872088"/>
              <a:ext cx="504056" cy="14781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6" name="Rectangle 7">
              <a:extLst>
                <a:ext uri="{FF2B5EF4-FFF2-40B4-BE49-F238E27FC236}">
                  <a16:creationId xmlns:a16="http://schemas.microsoft.com/office/drawing/2014/main" id="{53A13DC6-0EDF-4A8E-8E4D-81768F1DF80B}"/>
                </a:ext>
              </a:extLst>
            </p:cNvPr>
            <p:cNvSpPr/>
            <p:nvPr userDrawn="1"/>
          </p:nvSpPr>
          <p:spPr>
            <a:xfrm>
              <a:off x="3275856" y="4870431"/>
              <a:ext cx="504056" cy="14781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7" name="Rectangle 8">
              <a:extLst>
                <a:ext uri="{FF2B5EF4-FFF2-40B4-BE49-F238E27FC236}">
                  <a16:creationId xmlns:a16="http://schemas.microsoft.com/office/drawing/2014/main" id="{F2E441BD-7BE9-4A75-9DB5-735EC46026C2}"/>
                </a:ext>
              </a:extLst>
            </p:cNvPr>
            <p:cNvSpPr/>
            <p:nvPr userDrawn="1"/>
          </p:nvSpPr>
          <p:spPr>
            <a:xfrm>
              <a:off x="3779912" y="4870310"/>
              <a:ext cx="504056" cy="14781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8" name="Rectangle 11">
              <a:extLst>
                <a:ext uri="{FF2B5EF4-FFF2-40B4-BE49-F238E27FC236}">
                  <a16:creationId xmlns:a16="http://schemas.microsoft.com/office/drawing/2014/main" id="{C0BF37B3-A371-4645-A8AB-6294FA0012B1}"/>
                </a:ext>
              </a:extLst>
            </p:cNvPr>
            <p:cNvSpPr/>
            <p:nvPr userDrawn="1"/>
          </p:nvSpPr>
          <p:spPr>
            <a:xfrm>
              <a:off x="4283968" y="4868845"/>
              <a:ext cx="504056" cy="14781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9" name="Rectangle 12">
              <a:extLst>
                <a:ext uri="{FF2B5EF4-FFF2-40B4-BE49-F238E27FC236}">
                  <a16:creationId xmlns:a16="http://schemas.microsoft.com/office/drawing/2014/main" id="{D1F581C4-49C2-4733-8878-B70E3BB3F716}"/>
                </a:ext>
              </a:extLst>
            </p:cNvPr>
            <p:cNvSpPr/>
            <p:nvPr userDrawn="1"/>
          </p:nvSpPr>
          <p:spPr>
            <a:xfrm>
              <a:off x="4788024" y="4868724"/>
              <a:ext cx="504056" cy="14781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30" name="Rectangle 13">
              <a:extLst>
                <a:ext uri="{FF2B5EF4-FFF2-40B4-BE49-F238E27FC236}">
                  <a16:creationId xmlns:a16="http://schemas.microsoft.com/office/drawing/2014/main" id="{0562264D-B2F2-4788-B47F-5919F0A03323}"/>
                </a:ext>
              </a:extLst>
            </p:cNvPr>
            <p:cNvSpPr/>
            <p:nvPr userDrawn="1"/>
          </p:nvSpPr>
          <p:spPr>
            <a:xfrm>
              <a:off x="5292080" y="4867067"/>
              <a:ext cx="504056" cy="14781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31" name="Rectangle 14">
              <a:extLst>
                <a:ext uri="{FF2B5EF4-FFF2-40B4-BE49-F238E27FC236}">
                  <a16:creationId xmlns:a16="http://schemas.microsoft.com/office/drawing/2014/main" id="{1D2413AA-E9C9-4063-A40F-31C3653DDF8F}"/>
                </a:ext>
              </a:extLst>
            </p:cNvPr>
            <p:cNvSpPr/>
            <p:nvPr userDrawn="1"/>
          </p:nvSpPr>
          <p:spPr>
            <a:xfrm>
              <a:off x="5796136" y="4866946"/>
              <a:ext cx="504056" cy="14781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32" name="Rectangle 15">
              <a:extLst>
                <a:ext uri="{FF2B5EF4-FFF2-40B4-BE49-F238E27FC236}">
                  <a16:creationId xmlns:a16="http://schemas.microsoft.com/office/drawing/2014/main" id="{98EE8A88-944E-4EAF-802A-76F8CA0050AD}"/>
                </a:ext>
              </a:extLst>
            </p:cNvPr>
            <p:cNvSpPr/>
            <p:nvPr userDrawn="1"/>
          </p:nvSpPr>
          <p:spPr>
            <a:xfrm>
              <a:off x="6300192" y="4868845"/>
              <a:ext cx="504056" cy="14781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33" name="Rectangle 16">
              <a:extLst>
                <a:ext uri="{FF2B5EF4-FFF2-40B4-BE49-F238E27FC236}">
                  <a16:creationId xmlns:a16="http://schemas.microsoft.com/office/drawing/2014/main" id="{0A2BE1D3-6B9D-4BA7-AAC7-928A6AA44D80}"/>
                </a:ext>
              </a:extLst>
            </p:cNvPr>
            <p:cNvSpPr/>
            <p:nvPr userDrawn="1"/>
          </p:nvSpPr>
          <p:spPr>
            <a:xfrm>
              <a:off x="6804248" y="4868724"/>
              <a:ext cx="504056" cy="14781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34" name="Rectangle 17">
              <a:extLst>
                <a:ext uri="{FF2B5EF4-FFF2-40B4-BE49-F238E27FC236}">
                  <a16:creationId xmlns:a16="http://schemas.microsoft.com/office/drawing/2014/main" id="{576E8FCF-68A2-4B49-93A1-8F3AE723DA83}"/>
                </a:ext>
              </a:extLst>
            </p:cNvPr>
            <p:cNvSpPr/>
            <p:nvPr userDrawn="1"/>
          </p:nvSpPr>
          <p:spPr>
            <a:xfrm>
              <a:off x="7308304" y="4867067"/>
              <a:ext cx="504056" cy="14781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35" name="Rectangle 18">
              <a:extLst>
                <a:ext uri="{FF2B5EF4-FFF2-40B4-BE49-F238E27FC236}">
                  <a16:creationId xmlns:a16="http://schemas.microsoft.com/office/drawing/2014/main" id="{E38FF078-492E-46D5-B6EE-4FF39A801B41}"/>
                </a:ext>
              </a:extLst>
            </p:cNvPr>
            <p:cNvSpPr/>
            <p:nvPr userDrawn="1"/>
          </p:nvSpPr>
          <p:spPr>
            <a:xfrm>
              <a:off x="7812360" y="4866946"/>
              <a:ext cx="504056" cy="14781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36" name="Rectangle 19">
              <a:extLst>
                <a:ext uri="{FF2B5EF4-FFF2-40B4-BE49-F238E27FC236}">
                  <a16:creationId xmlns:a16="http://schemas.microsoft.com/office/drawing/2014/main" id="{CE554615-93B8-4E75-BBD0-67603689B6A1}"/>
                </a:ext>
              </a:extLst>
            </p:cNvPr>
            <p:cNvSpPr/>
            <p:nvPr userDrawn="1"/>
          </p:nvSpPr>
          <p:spPr>
            <a:xfrm>
              <a:off x="8316416" y="4865481"/>
              <a:ext cx="504056" cy="14781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37" name="Rectangle 20">
              <a:extLst>
                <a:ext uri="{FF2B5EF4-FFF2-40B4-BE49-F238E27FC236}">
                  <a16:creationId xmlns:a16="http://schemas.microsoft.com/office/drawing/2014/main" id="{AC36994E-976C-4B08-8784-AAC20FDF60E3}"/>
                </a:ext>
              </a:extLst>
            </p:cNvPr>
            <p:cNvSpPr/>
            <p:nvPr userDrawn="1"/>
          </p:nvSpPr>
          <p:spPr>
            <a:xfrm>
              <a:off x="8820472" y="4865360"/>
              <a:ext cx="504056" cy="14781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38" name="Rectangle 21">
              <a:extLst>
                <a:ext uri="{FF2B5EF4-FFF2-40B4-BE49-F238E27FC236}">
                  <a16:creationId xmlns:a16="http://schemas.microsoft.com/office/drawing/2014/main" id="{7EEBE4CE-D8B6-495B-ACCE-C188E8DF4878}"/>
                </a:ext>
              </a:extLst>
            </p:cNvPr>
            <p:cNvSpPr/>
            <p:nvPr userDrawn="1"/>
          </p:nvSpPr>
          <p:spPr>
            <a:xfrm>
              <a:off x="9324528" y="4871445"/>
              <a:ext cx="504056" cy="14781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39" name="Rectangle 22">
              <a:extLst>
                <a:ext uri="{FF2B5EF4-FFF2-40B4-BE49-F238E27FC236}">
                  <a16:creationId xmlns:a16="http://schemas.microsoft.com/office/drawing/2014/main" id="{FD50BD70-C637-458B-8952-261DED7CC717}"/>
                </a:ext>
              </a:extLst>
            </p:cNvPr>
            <p:cNvSpPr/>
            <p:nvPr userDrawn="1"/>
          </p:nvSpPr>
          <p:spPr>
            <a:xfrm>
              <a:off x="9828584" y="4871324"/>
              <a:ext cx="504056" cy="14781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15236453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genda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350257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Basic Layout">
    <p:bg>
      <p:bgPr>
        <a:gradFill>
          <a:gsLst>
            <a:gs pos="0">
              <a:schemeClr val="bg1"/>
            </a:gs>
            <a:gs pos="100000">
              <a:schemeClr val="accent1">
                <a:tint val="23500"/>
                <a:satMod val="160000"/>
                <a:alpha val="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64638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932723"/>
            <a:ext cx="12192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14437400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White Background Layout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878124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947949-5472-8B47-A881-6A3CE28A52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3F1959-303F-CF46-93FC-6AAB8ABB0C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393882-B9DA-E444-BB2D-78BFA072AB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ED6E3-180E-4EA5-BA7B-EDF1C504C8D7}" type="datetime1">
              <a:rPr lang="en-US" smtClean="0"/>
              <a:t>11-Jan-22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801DAA-4914-334D-B8B1-2231AFA129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F371AD-48B3-9E45-A738-614A008ECB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2F16C-B6ED-DD4C-BACB-A68F34302A14}" type="slidenum">
              <a:rPr lang="en-GH" smtClean="0"/>
              <a:t>‹#›</a:t>
            </a:fld>
            <a:endParaRPr lang="en-GH"/>
          </a:p>
        </p:txBody>
      </p:sp>
    </p:spTree>
    <p:extLst>
      <p:ext uri="{BB962C8B-B14F-4D97-AF65-F5344CB8AC3E}">
        <p14:creationId xmlns:p14="http://schemas.microsoft.com/office/powerpoint/2010/main" val="28052922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6AC119-07E2-EF49-B066-B09D75B16B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G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B682F0-1DE1-2B4F-95B7-C93941663E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78A5C6-0857-2F4D-8B6E-BD2338DC15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E67E9-C9F0-4232-9AAF-04D90E663600}" type="datetime1">
              <a:rPr lang="en-US" smtClean="0"/>
              <a:t>11-Jan-22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FC923A-89FD-684B-84C6-9F3A34E592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60ACC6-450F-444A-B23F-C3248BDF8E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08160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48AFDC-8E11-8143-8C86-ABCB9515A4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3133C4-1FDE-284B-9494-B6E37C7F97B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H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C32B67E-44B8-924D-97CE-E6E7406592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H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1B7354-9312-B44C-B967-42D645524B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B4898-EDC5-402D-B94C-C1DDD45370C2}" type="datetime1">
              <a:rPr lang="en-US" smtClean="0"/>
              <a:t>11-Jan-22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7260B0-E72F-1B41-A20D-531B8C6755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CB6D8B-7064-144F-94DC-3F8BA2BD7D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22409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4B08B3-5558-8F43-978E-A023F884B7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G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C07E39-9BD3-DD4A-AF79-15F2E86496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812F955-661F-3943-9C3F-73B283C06A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H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26FD846-B0D2-AA41-9F8C-193E7F55443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B56DCC8-CC25-5746-91D2-AE77C977736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H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57EC6AB-C47D-344F-BA17-9727E46F73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BA88E-1C0E-4A08-8DFE-5D0B7C4EFEE3}" type="datetime1">
              <a:rPr lang="en-US" smtClean="0"/>
              <a:t>11-Jan-22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302C53C-7920-E04D-8BD2-D27209CE8E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0CA94C6-5FE1-AC4C-809F-BC9865A29F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84141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91621C-DBF4-7548-9CFB-2204E7C19D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H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90EE019-D9D7-9144-B313-165CD86A8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79682-B301-4BCF-9FCA-2B5D25234C3D}" type="datetime1">
              <a:rPr lang="en-US" smtClean="0"/>
              <a:t>11-Jan-22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46C0941-5166-CB40-BCBF-C96D25D87A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9D0BE98-F12C-0B46-BDC9-D3AEE9D0D4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34012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82A5BAD-F9D4-9649-BB21-E4868261E1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6C1F4-741B-4CEB-A125-D8CD87622999}" type="datetime1">
              <a:rPr lang="en-US" smtClean="0"/>
              <a:t>11-Jan-22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35545BD-032D-8444-BB15-8497C9FBA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C0130B-C636-D344-A166-2FCDB4A774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20682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E8F2BD-6A83-8945-AD3B-08354C8E24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G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FFDAC2-5F9B-C046-8315-3F60451410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3BDA134-7ECD-1A4B-829A-BFF800CD21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30D7ACC-1D8E-8B43-84E6-40B52C66DA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7E82B-A2C0-4308-BC99-95698EFA0238}" type="datetime1">
              <a:rPr lang="en-US" smtClean="0"/>
              <a:t>11-Jan-22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6324BAA-B6D8-7E41-B987-FE89A80820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D7D11D-F5DB-6347-B4E8-A895462992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33687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8E2559-1128-764A-AD06-5229A70F3F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GH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651BE37-4D58-1642-85B6-F23BD29185E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DCC4004-CAAA-0547-B85E-B2D32E3B2A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376D91-99C8-2D4D-90A0-8666E04F57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9F5B4-1EF9-4FED-9838-3CABF39DED09}" type="datetime1">
              <a:rPr lang="en-US" smtClean="0"/>
              <a:t>11-Jan-22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6DCBF7B-31A6-194F-973F-6FF3C22483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8B6F3D-6093-7847-B273-9F8C91F0E4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70839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7978FB8-C3EE-A54E-AEB7-8D6FE3E85C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G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AD8875-1470-6B49-8945-689DDE963C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33C565-7143-CE48-86A6-03AD611CDE9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10C48D-C07C-4473-A98F-12267DBCF583}" type="datetime1">
              <a:rPr lang="en-US" smtClean="0"/>
              <a:t>11-Jan-22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0F0C4F-ED43-9E4F-BB7A-25408BAE14F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0F7502-52FC-3240-B127-E95560CE6C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32F16C-B6ED-DD4C-BACB-A68F34302A14}" type="slidenum">
              <a:rPr lang="en-GH" smtClean="0"/>
              <a:t>‹#›</a:t>
            </a:fld>
            <a:endParaRPr lang="en-GH"/>
          </a:p>
        </p:txBody>
      </p:sp>
    </p:spTree>
    <p:extLst>
      <p:ext uri="{BB962C8B-B14F-4D97-AF65-F5344CB8AC3E}">
        <p14:creationId xmlns:p14="http://schemas.microsoft.com/office/powerpoint/2010/main" val="3206266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1" r:id="rId1"/>
    <p:sldLayoutId id="2147483892" r:id="rId2"/>
    <p:sldLayoutId id="2147483893" r:id="rId3"/>
    <p:sldLayoutId id="2147483894" r:id="rId4"/>
    <p:sldLayoutId id="2147483895" r:id="rId5"/>
    <p:sldLayoutId id="2147483896" r:id="rId6"/>
    <p:sldLayoutId id="2147483897" r:id="rId7"/>
    <p:sldLayoutId id="2147483898" r:id="rId8"/>
    <p:sldLayoutId id="2147483899" r:id="rId9"/>
    <p:sldLayoutId id="2147483900" r:id="rId10"/>
    <p:sldLayoutId id="2147483901" r:id="rId11"/>
    <p:sldLayoutId id="2147483902" r:id="rId12"/>
    <p:sldLayoutId id="2147483882" r:id="rId13"/>
    <p:sldLayoutId id="2147483883" r:id="rId14"/>
    <p:sldLayoutId id="2147483884" r:id="rId15"/>
    <p:sldLayoutId id="2147483885" r:id="rId16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GH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7.sv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png"/><Relationship Id="rId4" Type="http://schemas.openxmlformats.org/officeDocument/2006/relationships/image" Target="../media/image28.sv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png"/><Relationship Id="rId4" Type="http://schemas.openxmlformats.org/officeDocument/2006/relationships/image" Target="../media/image2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microsoft.com/office/2007/relationships/hdphoto" Target="../media/hdphoto1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png"/><Relationship Id="rId5" Type="http://schemas.openxmlformats.org/officeDocument/2006/relationships/image" Target="../media/image12.jp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.png"/><Relationship Id="rId5" Type="http://schemas.openxmlformats.org/officeDocument/2006/relationships/image" Target="../media/image7.sv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png"/><Relationship Id="rId4" Type="http://schemas.openxmlformats.org/officeDocument/2006/relationships/image" Target="../media/image2.sv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05901D3-5F00-8349-A521-FA76EE71298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81834" y="11942"/>
            <a:ext cx="9010166" cy="6858000"/>
          </a:xfrm>
          <a:prstGeom prst="rect">
            <a:avLst/>
          </a:prstGeom>
        </p:spPr>
      </p:pic>
      <p:sp>
        <p:nvSpPr>
          <p:cNvPr id="8" name="Isosceles Triangle 3"/>
          <p:cNvSpPr/>
          <p:nvPr/>
        </p:nvSpPr>
        <p:spPr>
          <a:xfrm>
            <a:off x="11176000" y="5911849"/>
            <a:ext cx="1016000" cy="946151"/>
          </a:xfrm>
          <a:prstGeom prst="triangle">
            <a:avLst>
              <a:gd name="adj" fmla="val 100000"/>
            </a:avLst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370" name="Rectangle 2"/>
          <p:cNvSpPr>
            <a:spLocks noChangeArrowheads="1"/>
          </p:cNvSpPr>
          <p:nvPr/>
        </p:nvSpPr>
        <p:spPr bwMode="auto">
          <a:xfrm>
            <a:off x="695325" y="5511800"/>
            <a:ext cx="66230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GB" sz="2000" dirty="0" err="1">
                <a:latin typeface="Rubik Medium" panose="02000604000000020004" pitchFamily="2" charset="-79"/>
                <a:ea typeface="Kayak Sans" panose="02000500000000000000" pitchFamily="2" charset="77"/>
                <a:cs typeface="Rubik Medium" panose="02000604000000020004" pitchFamily="2" charset="-79"/>
                <a:sym typeface="+mn-ea"/>
              </a:rPr>
              <a:t>Dr</a:t>
            </a:r>
            <a:r>
              <a:rPr lang="en-US" altLang="en-GB" sz="2000" dirty="0">
                <a:latin typeface="Rubik Medium" panose="02000604000000020004" pitchFamily="2" charset="-79"/>
                <a:ea typeface="Kayak Sans" panose="02000500000000000000" pitchFamily="2" charset="77"/>
                <a:cs typeface="Rubik Medium" panose="02000604000000020004" pitchFamily="2" charset="-79"/>
                <a:sym typeface="+mn-ea"/>
              </a:rPr>
              <a:t> John </a:t>
            </a:r>
            <a:r>
              <a:rPr lang="en-US" altLang="en-GB" sz="2000" dirty="0" err="1">
                <a:latin typeface="Rubik Medium" panose="02000604000000020004" pitchFamily="2" charset="-79"/>
                <a:ea typeface="Kayak Sans" panose="02000500000000000000" pitchFamily="2" charset="77"/>
                <a:cs typeface="Rubik Medium" panose="02000604000000020004" pitchFamily="2" charset="-79"/>
                <a:sym typeface="+mn-ea"/>
              </a:rPr>
              <a:t>Ofori-Tenkorang</a:t>
            </a:r>
            <a:endParaRPr lang="en-US" altLang="en-GB" sz="2000" dirty="0">
              <a:latin typeface="Rubik Medium" panose="02000604000000020004" pitchFamily="2" charset="-79"/>
              <a:ea typeface="Kayak Sans" panose="02000500000000000000" pitchFamily="2" charset="77"/>
              <a:cs typeface="Rubik Medium" panose="02000604000000020004" pitchFamily="2" charset="-79"/>
              <a:sym typeface="+mn-ea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2000F9D-039F-7340-B7D3-CCA54920DB56}"/>
              </a:ext>
            </a:extLst>
          </p:cNvPr>
          <p:cNvSpPr/>
          <p:nvPr/>
        </p:nvSpPr>
        <p:spPr>
          <a:xfrm>
            <a:off x="0" y="-11943"/>
            <a:ext cx="5856790" cy="6881885"/>
          </a:xfrm>
          <a:custGeom>
            <a:avLst/>
            <a:gdLst>
              <a:gd name="connsiteX0" fmla="*/ 0 w 6692348"/>
              <a:gd name="connsiteY0" fmla="*/ 0 h 6858000"/>
              <a:gd name="connsiteX1" fmla="*/ 6692348 w 6692348"/>
              <a:gd name="connsiteY1" fmla="*/ 0 h 6858000"/>
              <a:gd name="connsiteX2" fmla="*/ 6692348 w 6692348"/>
              <a:gd name="connsiteY2" fmla="*/ 6858000 h 6858000"/>
              <a:gd name="connsiteX3" fmla="*/ 0 w 6692348"/>
              <a:gd name="connsiteY3" fmla="*/ 6858000 h 6858000"/>
              <a:gd name="connsiteX4" fmla="*/ 0 w 6692348"/>
              <a:gd name="connsiteY4" fmla="*/ 0 h 6858000"/>
              <a:gd name="connsiteX0" fmla="*/ 0 w 6692348"/>
              <a:gd name="connsiteY0" fmla="*/ 13252 h 6871252"/>
              <a:gd name="connsiteX1" fmla="*/ 5936974 w 6692348"/>
              <a:gd name="connsiteY1" fmla="*/ 0 h 6871252"/>
              <a:gd name="connsiteX2" fmla="*/ 6692348 w 6692348"/>
              <a:gd name="connsiteY2" fmla="*/ 6871252 h 6871252"/>
              <a:gd name="connsiteX3" fmla="*/ 0 w 6692348"/>
              <a:gd name="connsiteY3" fmla="*/ 6871252 h 6871252"/>
              <a:gd name="connsiteX4" fmla="*/ 0 w 6692348"/>
              <a:gd name="connsiteY4" fmla="*/ 13252 h 6871252"/>
              <a:gd name="connsiteX0" fmla="*/ 0 w 6692348"/>
              <a:gd name="connsiteY0" fmla="*/ 23885 h 6881885"/>
              <a:gd name="connsiteX1" fmla="*/ 5363345 w 6692348"/>
              <a:gd name="connsiteY1" fmla="*/ 0 h 6881885"/>
              <a:gd name="connsiteX2" fmla="*/ 6692348 w 6692348"/>
              <a:gd name="connsiteY2" fmla="*/ 6881885 h 6881885"/>
              <a:gd name="connsiteX3" fmla="*/ 0 w 6692348"/>
              <a:gd name="connsiteY3" fmla="*/ 6881885 h 6881885"/>
              <a:gd name="connsiteX4" fmla="*/ 0 w 6692348"/>
              <a:gd name="connsiteY4" fmla="*/ 23885 h 6881885"/>
              <a:gd name="connsiteX0" fmla="*/ 0 w 6405534"/>
              <a:gd name="connsiteY0" fmla="*/ 23885 h 6881885"/>
              <a:gd name="connsiteX1" fmla="*/ 5363345 w 6405534"/>
              <a:gd name="connsiteY1" fmla="*/ 0 h 6881885"/>
              <a:gd name="connsiteX2" fmla="*/ 6405534 w 6405534"/>
              <a:gd name="connsiteY2" fmla="*/ 6881885 h 6881885"/>
              <a:gd name="connsiteX3" fmla="*/ 0 w 6405534"/>
              <a:gd name="connsiteY3" fmla="*/ 6881885 h 6881885"/>
              <a:gd name="connsiteX4" fmla="*/ 0 w 6405534"/>
              <a:gd name="connsiteY4" fmla="*/ 23885 h 68818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05534" h="6881885">
                <a:moveTo>
                  <a:pt x="0" y="23885"/>
                </a:moveTo>
                <a:lnTo>
                  <a:pt x="5363345" y="0"/>
                </a:lnTo>
                <a:lnTo>
                  <a:pt x="6405534" y="6881885"/>
                </a:lnTo>
                <a:lnTo>
                  <a:pt x="0" y="6881885"/>
                </a:lnTo>
                <a:lnTo>
                  <a:pt x="0" y="23885"/>
                </a:lnTo>
                <a:close/>
              </a:path>
            </a:pathLst>
          </a:custGeom>
          <a:solidFill>
            <a:srgbClr val="FF6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a-ET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C2D28270-3A46-BD41-A8C9-63B2837F2B07}"/>
              </a:ext>
            </a:extLst>
          </p:cNvPr>
          <p:cNvSpPr txBox="1">
            <a:spLocks/>
          </p:cNvSpPr>
          <p:nvPr/>
        </p:nvSpPr>
        <p:spPr>
          <a:xfrm>
            <a:off x="695325" y="5672458"/>
            <a:ext cx="8144134" cy="11176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>
                <a:solidFill>
                  <a:srgbClr val="FEFFFE"/>
                </a:solidFill>
                <a:latin typeface="Rubik Light" panose="02000604000000020004" pitchFamily="2" charset="-79"/>
                <a:cs typeface="Rubik Light" panose="02000604000000020004" pitchFamily="2" charset="-79"/>
              </a:rPr>
              <a:t>A SSNIT presentation</a:t>
            </a:r>
            <a:endParaRPr lang="en-US" sz="2000" dirty="0">
              <a:solidFill>
                <a:srgbClr val="FEFFFE"/>
              </a:solidFill>
              <a:latin typeface="Rubik" panose="02000604000000020004" pitchFamily="2" charset="-79"/>
              <a:cs typeface="Rubik" panose="02000604000000020004" pitchFamily="2" charset="-79"/>
            </a:endParaRP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205D027E-87F5-DD41-8656-5060B1CE7C4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280478" y="311071"/>
            <a:ext cx="938722" cy="22232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20088" y="1590562"/>
            <a:ext cx="4816614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en-US" sz="6000" spc="-150" dirty="0">
                <a:solidFill>
                  <a:srgbClr val="FEFFFE"/>
                </a:solidFill>
                <a:latin typeface="Rubik Medium" panose="02000604000000020004" pitchFamily="2" charset="-79"/>
                <a:cs typeface="Rubik Medium" panose="02000604000000020004" pitchFamily="2" charset="-79"/>
              </a:rPr>
              <a:t>Indexation of Pensions</a:t>
            </a:r>
          </a:p>
          <a:p>
            <a:pPr>
              <a:defRPr/>
            </a:pPr>
            <a:r>
              <a:rPr lang="en-US" altLang="en-US" sz="6000" spc="-150" dirty="0">
                <a:solidFill>
                  <a:srgbClr val="FEFFFE"/>
                </a:solidFill>
                <a:latin typeface="Rubik Medium" panose="02000604000000020004" pitchFamily="2" charset="-79"/>
                <a:cs typeface="Rubik Medium" panose="02000604000000020004" pitchFamily="2" charset="-79"/>
              </a:rPr>
              <a:t>2022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EF87788-1311-A541-975A-565B19087A1B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04964" y="6338836"/>
            <a:ext cx="395849" cy="378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197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C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8B49432-056B-F642-82DC-6EA0BE32E4B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96138" y="1091381"/>
            <a:ext cx="8395862" cy="576661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EA8DE98-DB34-7C42-B725-AC471CE3C99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0" y="1091381"/>
            <a:ext cx="3796138" cy="576661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F10C601-F2F4-FC42-AA0F-FCE130DEE7E7}"/>
              </a:ext>
            </a:extLst>
          </p:cNvPr>
          <p:cNvSpPr txBox="1"/>
          <p:nvPr/>
        </p:nvSpPr>
        <p:spPr>
          <a:xfrm>
            <a:off x="472172" y="744357"/>
            <a:ext cx="121250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spc="-150" dirty="0">
                <a:latin typeface="Rubik Medium" panose="02000604000000020004" pitchFamily="2" charset="-79"/>
                <a:cs typeface="Rubik Medium" panose="02000604000000020004" pitchFamily="2" charset="-79"/>
              </a:rPr>
              <a:t>Minimum Pension for new Pensioners (2022)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926209C-F3CE-AB41-ABC6-B27F17672560}"/>
              </a:ext>
            </a:extLst>
          </p:cNvPr>
          <p:cNvSpPr txBox="1"/>
          <p:nvPr/>
        </p:nvSpPr>
        <p:spPr>
          <a:xfrm>
            <a:off x="657595" y="3459193"/>
            <a:ext cx="62333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Rubik Light" panose="02000604000000020004" pitchFamily="2" charset="-79"/>
                <a:cs typeface="Rubik Light" panose="02000604000000020004" pitchFamily="2" charset="-79"/>
              </a:rPr>
              <a:t>This amount </a:t>
            </a:r>
            <a:r>
              <a:rPr lang="en-GB" sz="2400" dirty="0">
                <a:latin typeface="Rubik Light" panose="02000604000000020004" pitchFamily="2" charset="-79"/>
                <a:cs typeface="Rubik Light" panose="02000604000000020004" pitchFamily="2" charset="-79"/>
              </a:rPr>
              <a:t>is a subsidised pension as a result of very low salaries on which contributions were paid.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8EDAD43-B548-8E4C-AC65-E0FD3594FD62}"/>
              </a:ext>
            </a:extLst>
          </p:cNvPr>
          <p:cNvSpPr/>
          <p:nvPr/>
        </p:nvSpPr>
        <p:spPr>
          <a:xfrm>
            <a:off x="472172" y="1982450"/>
            <a:ext cx="8174637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8800" spc="-300" dirty="0">
                <a:solidFill>
                  <a:srgbClr val="FF6600"/>
                </a:solidFill>
                <a:latin typeface="Rubik Medium" panose="02000604000000020004" pitchFamily="2" charset="-79"/>
                <a:cs typeface="Rubik Medium" panose="02000604000000020004" pitchFamily="2" charset="-79"/>
              </a:rPr>
              <a:t>GH¢ 300.00</a:t>
            </a:r>
            <a:endParaRPr lang="en-US" sz="8800" spc="-300" dirty="0">
              <a:solidFill>
                <a:srgbClr val="FF6600"/>
              </a:solidFill>
              <a:latin typeface="Rubik Medium" panose="02000604000000020004" pitchFamily="2" charset="-79"/>
              <a:cs typeface="Rubik Medium" panose="02000604000000020004" pitchFamily="2" charset="-79"/>
            </a:endParaRPr>
          </a:p>
        </p:txBody>
      </p:sp>
      <p:sp>
        <p:nvSpPr>
          <p:cNvPr id="9" name="Isosceles Triangle 3">
            <a:extLst>
              <a:ext uri="{FF2B5EF4-FFF2-40B4-BE49-F238E27FC236}">
                <a16:creationId xmlns:a16="http://schemas.microsoft.com/office/drawing/2014/main" id="{0A8B845B-0975-D643-B3BD-F224645E18E3}"/>
              </a:ext>
            </a:extLst>
          </p:cNvPr>
          <p:cNvSpPr/>
          <p:nvPr/>
        </p:nvSpPr>
        <p:spPr>
          <a:xfrm>
            <a:off x="11361375" y="6100763"/>
            <a:ext cx="852487" cy="757237"/>
          </a:xfrm>
          <a:prstGeom prst="triangle">
            <a:avLst>
              <a:gd name="adj" fmla="val 100000"/>
            </a:avLst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F948A49-7225-DA4A-8713-7A73024B50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788412" y="6456363"/>
            <a:ext cx="323850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C60E58C1-47BF-9B4E-BF01-81034AE62211}"/>
              </a:ext>
            </a:extLst>
          </p:cNvPr>
          <p:cNvSpPr txBox="1"/>
          <p:nvPr/>
        </p:nvSpPr>
        <p:spPr>
          <a:xfrm>
            <a:off x="249180" y="6048152"/>
            <a:ext cx="6034177" cy="703263"/>
          </a:xfrm>
          <a:prstGeom prst="rect">
            <a:avLst/>
          </a:prstGeom>
          <a:noFill/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i="0" kern="1200">
                <a:solidFill>
                  <a:srgbClr val="A73A08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>
              <a:defRPr/>
            </a:pPr>
            <a:r>
              <a:rPr lang="en-US" sz="1200" b="0" dirty="0">
                <a:solidFill>
                  <a:schemeClr val="tx1"/>
                </a:solidFill>
                <a:latin typeface="Rubik Light" panose="02000604000000020004" pitchFamily="2" charset="-79"/>
                <a:cs typeface="Rubik Light" panose="02000604000000020004" pitchFamily="2" charset="-79"/>
              </a:rPr>
              <a:t>Indexation of Pensions 2022</a:t>
            </a:r>
          </a:p>
        </p:txBody>
      </p:sp>
    </p:spTree>
    <p:extLst>
      <p:ext uri="{BB962C8B-B14F-4D97-AF65-F5344CB8AC3E}">
        <p14:creationId xmlns:p14="http://schemas.microsoft.com/office/powerpoint/2010/main" val="3369489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B39D7FC7-693A-2148-AE70-A247EBB0BDA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2144606"/>
              </p:ext>
            </p:extLst>
          </p:nvPr>
        </p:nvGraphicFramePr>
        <p:xfrm>
          <a:off x="2127750" y="1981448"/>
          <a:ext cx="8307168" cy="45192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540B0DB3-03B6-5547-AF74-68D9F4ADE172}"/>
              </a:ext>
            </a:extLst>
          </p:cNvPr>
          <p:cNvSpPr/>
          <p:nvPr/>
        </p:nvSpPr>
        <p:spPr>
          <a:xfrm rot="16200000">
            <a:off x="-1844250" y="3023767"/>
            <a:ext cx="541790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latin typeface="Rubik Light" panose="02000604000000020004" pitchFamily="2" charset="-79"/>
                <a:cs typeface="Rubik Light" panose="02000604000000020004" pitchFamily="2" charset="-79"/>
              </a:rPr>
              <a:t>ADDITIONAL COST IN PENSION PAYMENTS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3C9AB90-3645-4742-8F84-CC2AFEFB0263}"/>
              </a:ext>
            </a:extLst>
          </p:cNvPr>
          <p:cNvSpPr/>
          <p:nvPr/>
        </p:nvSpPr>
        <p:spPr>
          <a:xfrm rot="16200000">
            <a:off x="7230361" y="3653739"/>
            <a:ext cx="3048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600" dirty="0">
                <a:solidFill>
                  <a:schemeClr val="bg1"/>
                </a:solidFill>
                <a:latin typeface="Rubik Medium" panose="02000604000000020004" pitchFamily="2" charset="-79"/>
                <a:cs typeface="Rubik Medium" panose="02000604000000020004" pitchFamily="2" charset="-79"/>
              </a:rPr>
              <a:t>GH¢ 308m </a:t>
            </a:r>
            <a:endParaRPr lang="en-US" sz="3600" dirty="0">
              <a:solidFill>
                <a:schemeClr val="bg1"/>
              </a:solidFill>
              <a:latin typeface="Rubik Medium" panose="02000604000000020004" pitchFamily="2" charset="-79"/>
              <a:cs typeface="Rubik Medium" panose="02000604000000020004" pitchFamily="2" charset="-79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034175D-89D6-4A4A-93C7-AFE3F1EDCFE2}"/>
              </a:ext>
            </a:extLst>
          </p:cNvPr>
          <p:cNvSpPr/>
          <p:nvPr/>
        </p:nvSpPr>
        <p:spPr>
          <a:xfrm rot="16200000">
            <a:off x="3647093" y="3367908"/>
            <a:ext cx="361966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600" dirty="0">
                <a:solidFill>
                  <a:schemeClr val="bg1"/>
                </a:solidFill>
                <a:latin typeface="Rubik Medium" panose="02000604000000020004" pitchFamily="2" charset="-79"/>
                <a:cs typeface="Rubik Medium" panose="02000604000000020004" pitchFamily="2" charset="-79"/>
              </a:rPr>
              <a:t>GH¢ 243m</a:t>
            </a:r>
            <a:endParaRPr lang="en-US" sz="3600" dirty="0">
              <a:solidFill>
                <a:schemeClr val="bg1"/>
              </a:solidFill>
              <a:latin typeface="Rubik Medium" panose="02000604000000020004" pitchFamily="2" charset="-79"/>
              <a:cs typeface="Rubik Medium" panose="02000604000000020004" pitchFamily="2" charset="-79"/>
            </a:endParaRPr>
          </a:p>
        </p:txBody>
      </p:sp>
      <p:sp>
        <p:nvSpPr>
          <p:cNvPr id="6" name="Arc 5">
            <a:extLst>
              <a:ext uri="{FF2B5EF4-FFF2-40B4-BE49-F238E27FC236}">
                <a16:creationId xmlns:a16="http://schemas.microsoft.com/office/drawing/2014/main" id="{B96E1290-C47B-6745-AAC8-9FA13CE18CF2}"/>
              </a:ext>
            </a:extLst>
          </p:cNvPr>
          <p:cNvSpPr/>
          <p:nvPr/>
        </p:nvSpPr>
        <p:spPr>
          <a:xfrm rot="21146616" flipV="1">
            <a:off x="2948369" y="1179274"/>
            <a:ext cx="6105258" cy="1272152"/>
          </a:xfrm>
          <a:prstGeom prst="arc">
            <a:avLst>
              <a:gd name="adj1" fmla="val 12478896"/>
              <a:gd name="adj2" fmla="val 21220166"/>
            </a:avLst>
          </a:prstGeom>
          <a:ln w="50800">
            <a:solidFill>
              <a:srgbClr val="C00000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4C4B664-AD8F-0B4A-A285-8DE99FD9F984}"/>
              </a:ext>
            </a:extLst>
          </p:cNvPr>
          <p:cNvSpPr txBox="1"/>
          <p:nvPr/>
        </p:nvSpPr>
        <p:spPr>
          <a:xfrm>
            <a:off x="472172" y="744357"/>
            <a:ext cx="121250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spc="-150" dirty="0">
                <a:latin typeface="Rubik Medium" panose="02000604000000020004" pitchFamily="2" charset="-79"/>
                <a:cs typeface="Rubik Medium" panose="02000604000000020004" pitchFamily="2" charset="-79"/>
              </a:rPr>
              <a:t>Cost Implication of the 2022 Indexation Rate</a:t>
            </a:r>
          </a:p>
        </p:txBody>
      </p:sp>
    </p:spTree>
    <p:extLst>
      <p:ext uri="{BB962C8B-B14F-4D97-AF65-F5344CB8AC3E}">
        <p14:creationId xmlns:p14="http://schemas.microsoft.com/office/powerpoint/2010/main" val="3145757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D29CF598-BF5F-9047-8096-0D34257684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738945"/>
            <a:ext cx="5392892" cy="409859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72819AB-A1C3-0B40-B5EE-CE031BD8E555}"/>
              </a:ext>
            </a:extLst>
          </p:cNvPr>
          <p:cNvSpPr txBox="1"/>
          <p:nvPr/>
        </p:nvSpPr>
        <p:spPr>
          <a:xfrm>
            <a:off x="472172" y="744357"/>
            <a:ext cx="121250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spc="-150" dirty="0">
                <a:latin typeface="Rubik Medium" panose="02000604000000020004" pitchFamily="2" charset="-79"/>
                <a:cs typeface="Rubik Medium" panose="02000604000000020004" pitchFamily="2" charset="-79"/>
              </a:rPr>
              <a:t>Conclusion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A397904-ED13-DE41-8510-D51DBB5EBF33}"/>
              </a:ext>
            </a:extLst>
          </p:cNvPr>
          <p:cNvSpPr txBox="1"/>
          <p:nvPr/>
        </p:nvSpPr>
        <p:spPr>
          <a:xfrm>
            <a:off x="7433660" y="3726201"/>
            <a:ext cx="446555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Rubik" panose="02000604000000020004" pitchFamily="2" charset="-79"/>
                <a:cs typeface="Rubik" panose="02000604000000020004" pitchFamily="2" charset="-79"/>
              </a:rPr>
              <a:t>The Trust remains committed to paying all legitimate benefits accurately and timeously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BC6B5D8-2D55-484E-A6D4-43657E704D0E}"/>
              </a:ext>
            </a:extLst>
          </p:cNvPr>
          <p:cNvSpPr/>
          <p:nvPr/>
        </p:nvSpPr>
        <p:spPr>
          <a:xfrm>
            <a:off x="2363212" y="1848565"/>
            <a:ext cx="405006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>
                <a:latin typeface="Rubik" panose="02000604000000020004" pitchFamily="2" charset="-79"/>
                <a:cs typeface="Rubik" panose="02000604000000020004" pitchFamily="2" charset="-79"/>
              </a:rPr>
              <a:t>Lowest earning pensioners will get an indexation rate of 10.83%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EE759D1-A3E0-8342-B9C1-52442165885C}"/>
              </a:ext>
            </a:extLst>
          </p:cNvPr>
          <p:cNvSpPr/>
          <p:nvPr/>
        </p:nvSpPr>
        <p:spPr>
          <a:xfrm>
            <a:off x="7433660" y="1773614"/>
            <a:ext cx="457290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>
                <a:latin typeface="Rubik" panose="02000604000000020004" pitchFamily="2" charset="-79"/>
                <a:cs typeface="Rubik" panose="02000604000000020004" pitchFamily="2" charset="-79"/>
              </a:rPr>
              <a:t>Management of the Trust will continue to work hard to guarantee positive annual indexation for pensioners bearing in mind the long term sustainability of the Scheme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AF90197-D674-CA4A-9EB7-017A119748E9}"/>
              </a:ext>
            </a:extLst>
          </p:cNvPr>
          <p:cNvSpPr/>
          <p:nvPr/>
        </p:nvSpPr>
        <p:spPr>
          <a:xfrm>
            <a:off x="2375868" y="2762813"/>
            <a:ext cx="407848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>
                <a:latin typeface="Rubik" panose="02000604000000020004" pitchFamily="2" charset="-79"/>
                <a:cs typeface="Rubik" panose="02000604000000020004" pitchFamily="2" charset="-79"/>
              </a:rPr>
              <a:t>All pensioners will receive an increase, equal to or above the targeted inflation rate for 2022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62F4A764-3248-B34C-A2AA-9CBDB52782FF}"/>
              </a:ext>
            </a:extLst>
          </p:cNvPr>
          <p:cNvSpPr/>
          <p:nvPr/>
        </p:nvSpPr>
        <p:spPr>
          <a:xfrm>
            <a:off x="1775235" y="1939997"/>
            <a:ext cx="399309" cy="399309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H" dirty="0">
                <a:solidFill>
                  <a:schemeClr val="bg1"/>
                </a:solidFill>
              </a:rPr>
              <a:t>➜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D50B7B5E-1EA8-9B42-8406-69D9567CF900}"/>
              </a:ext>
            </a:extLst>
          </p:cNvPr>
          <p:cNvSpPr/>
          <p:nvPr/>
        </p:nvSpPr>
        <p:spPr>
          <a:xfrm>
            <a:off x="1775235" y="2895101"/>
            <a:ext cx="399309" cy="399309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H" dirty="0">
                <a:solidFill>
                  <a:schemeClr val="bg1"/>
                </a:solidFill>
              </a:rPr>
              <a:t>➜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757C9B10-615F-3F45-9759-267C787154D3}"/>
              </a:ext>
            </a:extLst>
          </p:cNvPr>
          <p:cNvSpPr/>
          <p:nvPr/>
        </p:nvSpPr>
        <p:spPr>
          <a:xfrm>
            <a:off x="6799110" y="1858627"/>
            <a:ext cx="399309" cy="399309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H" dirty="0">
                <a:solidFill>
                  <a:schemeClr val="bg1"/>
                </a:solidFill>
              </a:rPr>
              <a:t>➜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EFDAAE10-B404-E544-92F0-0D63B3EFD608}"/>
              </a:ext>
            </a:extLst>
          </p:cNvPr>
          <p:cNvSpPr/>
          <p:nvPr/>
        </p:nvSpPr>
        <p:spPr>
          <a:xfrm>
            <a:off x="6799110" y="3753079"/>
            <a:ext cx="399309" cy="399309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H" dirty="0">
                <a:solidFill>
                  <a:schemeClr val="bg1"/>
                </a:solidFill>
              </a:rPr>
              <a:t>➜</a:t>
            </a: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AE2F2340-3638-CD47-BA5B-C3D7B2F93AA6}"/>
              </a:ext>
            </a:extLst>
          </p:cNvPr>
          <p:cNvSpPr txBox="1"/>
          <p:nvPr/>
        </p:nvSpPr>
        <p:spPr>
          <a:xfrm>
            <a:off x="249180" y="6048152"/>
            <a:ext cx="6034177" cy="703263"/>
          </a:xfrm>
          <a:prstGeom prst="rect">
            <a:avLst/>
          </a:prstGeom>
          <a:noFill/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i="0" kern="1200">
                <a:solidFill>
                  <a:srgbClr val="A73A08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>
              <a:defRPr/>
            </a:pPr>
            <a:r>
              <a:rPr lang="en-US" sz="1200" b="0" dirty="0">
                <a:solidFill>
                  <a:srgbClr val="FEFFFE"/>
                </a:solidFill>
                <a:latin typeface="Rubik Light" panose="02000604000000020004" pitchFamily="2" charset="-79"/>
                <a:cs typeface="Rubik Light" panose="02000604000000020004" pitchFamily="2" charset="-79"/>
              </a:rPr>
              <a:t>Indexation of Pensions 2022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8A6C278-29F2-AB46-B167-2572AAD21512}"/>
              </a:ext>
            </a:extLst>
          </p:cNvPr>
          <p:cNvSpPr txBox="1"/>
          <p:nvPr/>
        </p:nvSpPr>
        <p:spPr>
          <a:xfrm>
            <a:off x="2375868" y="4160002"/>
            <a:ext cx="44655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Rubik" panose="02000604000000020004" pitchFamily="2" charset="-79"/>
                <a:cs typeface="Rubik" panose="02000604000000020004" pitchFamily="2" charset="-79"/>
              </a:rPr>
              <a:t>The projected expenditure on pension for 2022 is </a:t>
            </a:r>
            <a:r>
              <a:rPr lang="en-GB" sz="2000" dirty="0">
                <a:solidFill>
                  <a:srgbClr val="FF6600"/>
                </a:solidFill>
                <a:latin typeface="Rubik Medium" panose="02000604000000020004" pitchFamily="2" charset="-79"/>
                <a:cs typeface="Rubik Medium" panose="02000604000000020004" pitchFamily="2" charset="-79"/>
              </a:rPr>
              <a:t>GH¢ 3.5 billion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0BFB37B1-9A62-D944-B0C7-335A16015716}"/>
              </a:ext>
            </a:extLst>
          </p:cNvPr>
          <p:cNvSpPr/>
          <p:nvPr/>
        </p:nvSpPr>
        <p:spPr>
          <a:xfrm>
            <a:off x="1741318" y="4186880"/>
            <a:ext cx="399309" cy="399309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H" dirty="0">
                <a:solidFill>
                  <a:schemeClr val="bg1"/>
                </a:solidFill>
              </a:rPr>
              <a:t>➜</a:t>
            </a:r>
          </a:p>
        </p:txBody>
      </p:sp>
    </p:spTree>
    <p:extLst>
      <p:ext uri="{BB962C8B-B14F-4D97-AF65-F5344CB8AC3E}">
        <p14:creationId xmlns:p14="http://schemas.microsoft.com/office/powerpoint/2010/main" val="2048421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411E390-5F4A-3E4E-9E24-5FCF8877098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9A1F40FA-A568-3A41-8670-8DABE766F75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83167" y="78953"/>
            <a:ext cx="743977" cy="307606"/>
          </a:xfrm>
          <a:prstGeom prst="rect">
            <a:avLst/>
          </a:prstGeom>
        </p:spPr>
      </p:pic>
      <p:sp>
        <p:nvSpPr>
          <p:cNvPr id="5" name="Isosceles Triangle 3">
            <a:extLst>
              <a:ext uri="{FF2B5EF4-FFF2-40B4-BE49-F238E27FC236}">
                <a16:creationId xmlns:a16="http://schemas.microsoft.com/office/drawing/2014/main" id="{B94EC546-2F1E-7E4F-9FFE-0CDEE419BD4B}"/>
              </a:ext>
            </a:extLst>
          </p:cNvPr>
          <p:cNvSpPr/>
          <p:nvPr/>
        </p:nvSpPr>
        <p:spPr>
          <a:xfrm>
            <a:off x="11339939" y="6100354"/>
            <a:ext cx="852061" cy="757645"/>
          </a:xfrm>
          <a:prstGeom prst="triangle">
            <a:avLst>
              <a:gd name="adj" fmla="val 100000"/>
            </a:avLst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48C94D4-5AD5-4B4D-B265-41B59491ED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765969" y="6455608"/>
            <a:ext cx="323795" cy="323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6A1187AE-3EA6-3540-BC91-D242F5AFD1AC}"/>
              </a:ext>
            </a:extLst>
          </p:cNvPr>
          <p:cNvSpPr txBox="1"/>
          <p:nvPr/>
        </p:nvSpPr>
        <p:spPr>
          <a:xfrm>
            <a:off x="249180" y="6048152"/>
            <a:ext cx="6034177" cy="703263"/>
          </a:xfrm>
          <a:prstGeom prst="rect">
            <a:avLst/>
          </a:prstGeom>
          <a:noFill/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i="0" kern="1200">
                <a:solidFill>
                  <a:srgbClr val="A73A08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>
              <a:defRPr/>
            </a:pPr>
            <a:r>
              <a:rPr lang="en-US" sz="1200" b="0" dirty="0">
                <a:solidFill>
                  <a:schemeClr val="tx1"/>
                </a:solidFill>
                <a:latin typeface="Rubik Light" panose="02000604000000020004" pitchFamily="2" charset="-79"/>
                <a:cs typeface="Rubik Light" panose="02000604000000020004" pitchFamily="2" charset="-79"/>
              </a:rPr>
              <a:t>Indexation of Pensions 2022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AAB3C6C2-0D7F-BF40-A195-B7E5214E7B38}"/>
              </a:ext>
            </a:extLst>
          </p:cNvPr>
          <p:cNvSpPr/>
          <p:nvPr/>
        </p:nvSpPr>
        <p:spPr>
          <a:xfrm>
            <a:off x="4663161" y="2599981"/>
            <a:ext cx="2156280" cy="2115240"/>
          </a:xfrm>
          <a:prstGeom prst="ellipse">
            <a:avLst/>
          </a:prstGeom>
          <a:solidFill>
            <a:srgbClr val="F9F9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H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6274448-8963-C64A-9E65-696778D46F86}"/>
              </a:ext>
            </a:extLst>
          </p:cNvPr>
          <p:cNvSpPr txBox="1"/>
          <p:nvPr/>
        </p:nvSpPr>
        <p:spPr>
          <a:xfrm>
            <a:off x="4817510" y="3112909"/>
            <a:ext cx="1818768" cy="10541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2480"/>
              </a:lnSpc>
            </a:pPr>
            <a:r>
              <a:rPr lang="en-GH" sz="2400" b="1" dirty="0">
                <a:solidFill>
                  <a:srgbClr val="FF6600"/>
                </a:solidFill>
                <a:latin typeface="TeX Gyre Bonum" pitchFamily="2" charset="77"/>
                <a:cs typeface="Rubik" panose="02000604000000020004" pitchFamily="2" charset="-79"/>
              </a:rPr>
              <a:t>SSNIT</a:t>
            </a:r>
          </a:p>
          <a:p>
            <a:pPr algn="ctr">
              <a:lnSpc>
                <a:spcPts val="2480"/>
              </a:lnSpc>
            </a:pPr>
            <a:r>
              <a:rPr lang="en-GB" sz="2400" spc="-150" dirty="0" err="1">
                <a:latin typeface="Rubik Light" panose="02000604000000020004" pitchFamily="2" charset="-79"/>
                <a:cs typeface="Rubik Light" panose="02000604000000020004" pitchFamily="2" charset="-79"/>
              </a:rPr>
              <a:t>i</a:t>
            </a:r>
            <a:r>
              <a:rPr lang="en-GH" sz="2400" spc="-150" dirty="0">
                <a:latin typeface="Rubik Light" panose="02000604000000020004" pitchFamily="2" charset="-79"/>
                <a:cs typeface="Rubik Light" panose="02000604000000020004" pitchFamily="2" charset="-79"/>
              </a:rPr>
              <a:t>s closer than </a:t>
            </a:r>
          </a:p>
          <a:p>
            <a:pPr algn="ctr">
              <a:lnSpc>
                <a:spcPts val="2480"/>
              </a:lnSpc>
            </a:pPr>
            <a:r>
              <a:rPr lang="en-GH" sz="2400" spc="-150" dirty="0">
                <a:latin typeface="Rubik Light" panose="02000604000000020004" pitchFamily="2" charset="-79"/>
                <a:cs typeface="Rubik Light" panose="02000604000000020004" pitchFamily="2" charset="-79"/>
              </a:rPr>
              <a:t>ever</a:t>
            </a:r>
          </a:p>
        </p:txBody>
      </p:sp>
    </p:spTree>
    <p:extLst>
      <p:ext uri="{BB962C8B-B14F-4D97-AF65-F5344CB8AC3E}">
        <p14:creationId xmlns:p14="http://schemas.microsoft.com/office/powerpoint/2010/main" val="196368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3212206-7CAB-7341-A380-7D872ED256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22217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74503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0A52539E-2309-6342-A850-A2447AFFB79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68779" y="-1"/>
            <a:ext cx="10287000" cy="68580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258160F6-E154-1540-9E7C-793EAE3411A6}"/>
              </a:ext>
            </a:extLst>
          </p:cNvPr>
          <p:cNvSpPr/>
          <p:nvPr/>
        </p:nvSpPr>
        <p:spPr>
          <a:xfrm>
            <a:off x="-21862" y="-3421"/>
            <a:ext cx="12213862" cy="6858000"/>
          </a:xfrm>
          <a:prstGeom prst="rect">
            <a:avLst/>
          </a:prstGeom>
          <a:gradFill>
            <a:gsLst>
              <a:gs pos="23000">
                <a:schemeClr val="tx2">
                  <a:lumMod val="50000"/>
                </a:schemeClr>
              </a:gs>
              <a:gs pos="72000">
                <a:srgbClr val="0253A8">
                  <a:alpha val="0"/>
                </a:srgbClr>
              </a:gs>
            </a:gsLst>
            <a:lin ang="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H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501D5C9-24E8-8E4C-A8DB-B5C7AD2D1B76}"/>
              </a:ext>
            </a:extLst>
          </p:cNvPr>
          <p:cNvSpPr txBox="1"/>
          <p:nvPr/>
        </p:nvSpPr>
        <p:spPr>
          <a:xfrm>
            <a:off x="717831" y="2456083"/>
            <a:ext cx="55655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bg1"/>
                </a:solidFill>
                <a:latin typeface="Rubik" panose="02000604000000020004" pitchFamily="2" charset="-79"/>
                <a:cs typeface="Rubik" panose="02000604000000020004" pitchFamily="2" charset="-79"/>
              </a:rPr>
              <a:t>Indexation is a technique used to adjust pensions in order to maintain the purchasing power of pensioners </a:t>
            </a:r>
            <a:endParaRPr lang="en-US" sz="2400" dirty="0">
              <a:solidFill>
                <a:schemeClr val="bg1"/>
              </a:solidFill>
              <a:latin typeface="Rubik" panose="02000604000000020004" pitchFamily="2" charset="-79"/>
              <a:cs typeface="Rubik" panose="02000604000000020004" pitchFamily="2" charset="-79"/>
            </a:endParaRP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C4041E3E-C79E-7340-A169-BC03F7607F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292662" y="255804"/>
            <a:ext cx="850338" cy="201396"/>
          </a:xfrm>
          <a:prstGeom prst="rect">
            <a:avLst/>
          </a:prstGeom>
        </p:spPr>
      </p:pic>
      <p:sp>
        <p:nvSpPr>
          <p:cNvPr id="5" name="Isosceles Triangle 3">
            <a:extLst>
              <a:ext uri="{FF2B5EF4-FFF2-40B4-BE49-F238E27FC236}">
                <a16:creationId xmlns:a16="http://schemas.microsoft.com/office/drawing/2014/main" id="{713D096C-6F0F-744A-A4F5-C00766FAE021}"/>
              </a:ext>
            </a:extLst>
          </p:cNvPr>
          <p:cNvSpPr/>
          <p:nvPr/>
        </p:nvSpPr>
        <p:spPr>
          <a:xfrm>
            <a:off x="11361375" y="6100763"/>
            <a:ext cx="852487" cy="757237"/>
          </a:xfrm>
          <a:prstGeom prst="triangle">
            <a:avLst>
              <a:gd name="adj" fmla="val 100000"/>
            </a:avLst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9C19635-4BC5-2449-B97B-52716704F5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788412" y="6456363"/>
            <a:ext cx="323850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97C280DB-5825-064B-A2C5-10D306FAA8A9}"/>
              </a:ext>
            </a:extLst>
          </p:cNvPr>
          <p:cNvSpPr txBox="1"/>
          <p:nvPr/>
        </p:nvSpPr>
        <p:spPr>
          <a:xfrm>
            <a:off x="249180" y="6048152"/>
            <a:ext cx="6034177" cy="703263"/>
          </a:xfrm>
          <a:prstGeom prst="rect">
            <a:avLst/>
          </a:prstGeom>
          <a:noFill/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i="0" kern="1200">
                <a:solidFill>
                  <a:srgbClr val="A73A08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>
              <a:defRPr/>
            </a:pPr>
            <a:r>
              <a:rPr lang="en-US" sz="1200" b="0" dirty="0">
                <a:solidFill>
                  <a:srgbClr val="FEFFFE"/>
                </a:solidFill>
                <a:latin typeface="Rubik Light" panose="02000604000000020004" pitchFamily="2" charset="-79"/>
                <a:cs typeface="Rubik Light" panose="02000604000000020004" pitchFamily="2" charset="-79"/>
              </a:rPr>
              <a:t>Indexation of Pensions 2022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A1F691B-4AD5-A14C-8AD6-F8B456442A00}"/>
              </a:ext>
            </a:extLst>
          </p:cNvPr>
          <p:cNvSpPr txBox="1"/>
          <p:nvPr/>
        </p:nvSpPr>
        <p:spPr>
          <a:xfrm>
            <a:off x="717831" y="1392544"/>
            <a:ext cx="95956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spc="-150" dirty="0">
                <a:solidFill>
                  <a:schemeClr val="bg1"/>
                </a:solidFill>
                <a:latin typeface="Rubik Medium" panose="02000604000000020004" pitchFamily="2" charset="-79"/>
                <a:cs typeface="Rubik Medium" panose="02000604000000020004" pitchFamily="2" charset="-79"/>
              </a:rPr>
              <a:t>What is </a:t>
            </a:r>
            <a:r>
              <a:rPr lang="en-US" sz="4000" spc="-150" dirty="0">
                <a:solidFill>
                  <a:srgbClr val="FF6600"/>
                </a:solidFill>
                <a:latin typeface="Rubik Medium" panose="02000604000000020004" pitchFamily="2" charset="-79"/>
                <a:cs typeface="Rubik Medium" panose="02000604000000020004" pitchFamily="2" charset="-79"/>
              </a:rPr>
              <a:t>Indexation</a:t>
            </a:r>
            <a:r>
              <a:rPr lang="en-US" sz="4000" spc="-150" dirty="0">
                <a:solidFill>
                  <a:schemeClr val="bg1"/>
                </a:solidFill>
                <a:latin typeface="Rubik Medium" panose="02000604000000020004" pitchFamily="2" charset="-79"/>
                <a:cs typeface="Rubik Medium" panose="02000604000000020004" pitchFamily="2" charset="-79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811564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10C144C2-A090-FD46-A8D5-61E32664DD39}"/>
              </a:ext>
            </a:extLst>
          </p:cNvPr>
          <p:cNvSpPr/>
          <p:nvPr/>
        </p:nvSpPr>
        <p:spPr>
          <a:xfrm>
            <a:off x="451822" y="1620338"/>
            <a:ext cx="7036160" cy="4337117"/>
          </a:xfrm>
          <a:prstGeom prst="roundRect">
            <a:avLst>
              <a:gd name="adj" fmla="val 7778"/>
            </a:avLst>
          </a:prstGeom>
          <a:solidFill>
            <a:srgbClr val="FCD318"/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1DCDE3B3-DA8E-1747-8629-0E846018DF76}"/>
              </a:ext>
            </a:extLst>
          </p:cNvPr>
          <p:cNvSpPr/>
          <p:nvPr/>
        </p:nvSpPr>
        <p:spPr>
          <a:xfrm>
            <a:off x="265279" y="2862081"/>
            <a:ext cx="6364614" cy="3238060"/>
          </a:xfrm>
          <a:prstGeom prst="roundRect">
            <a:avLst>
              <a:gd name="adj" fmla="val 7778"/>
            </a:avLst>
          </a:prstGeom>
          <a:solidFill>
            <a:schemeClr val="accent4">
              <a:lumMod val="20000"/>
              <a:lumOff val="80000"/>
            </a:schemeClr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DA04EE3-E160-AE49-930E-0177C7BC46A7}"/>
              </a:ext>
            </a:extLst>
          </p:cNvPr>
          <p:cNvSpPr txBox="1"/>
          <p:nvPr/>
        </p:nvSpPr>
        <p:spPr>
          <a:xfrm>
            <a:off x="568991" y="626501"/>
            <a:ext cx="95956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spc="-150" dirty="0">
                <a:latin typeface="Rubik Medium" panose="02000604000000020004" pitchFamily="2" charset="-79"/>
                <a:cs typeface="Rubik Medium" panose="02000604000000020004" pitchFamily="2" charset="-79"/>
              </a:rPr>
              <a:t>Why Indexation?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DA95AB1-F9D4-5C49-A616-1A9FD8FA6DB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7711025" y="1620337"/>
            <a:ext cx="4215696" cy="4479805"/>
          </a:xfrm>
          <a:prstGeom prst="roundRect">
            <a:avLst>
              <a:gd name="adj" fmla="val 6911"/>
            </a:avLst>
          </a:prstGeom>
          <a:solidFill>
            <a:schemeClr val="tx2">
              <a:lumMod val="20000"/>
              <a:lumOff val="80000"/>
            </a:schemeClr>
          </a:solidFill>
          <a:ln w="28575"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6648B31-7E8E-C945-8AB7-B15C695E9A0B}"/>
              </a:ext>
            </a:extLst>
          </p:cNvPr>
          <p:cNvSpPr txBox="1"/>
          <p:nvPr/>
        </p:nvSpPr>
        <p:spPr>
          <a:xfrm>
            <a:off x="925408" y="3447308"/>
            <a:ext cx="4797249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>
              <a:latin typeface="Rubik Light" panose="02000604000000020004" pitchFamily="2" charset="-79"/>
              <a:cs typeface="Rubik Light" panose="02000604000000020004" pitchFamily="2" charset="-79"/>
            </a:endParaRPr>
          </a:p>
          <a:p>
            <a:r>
              <a:rPr lang="en-GB" sz="2000" dirty="0">
                <a:latin typeface="Rubik Light" panose="02000604000000020004" pitchFamily="2" charset="-79"/>
                <a:cs typeface="Rubik Light" panose="02000604000000020004" pitchFamily="2" charset="-79"/>
              </a:rPr>
              <a:t>“</a:t>
            </a:r>
            <a:r>
              <a:rPr lang="en-US" sz="2000" dirty="0">
                <a:latin typeface="Rubik Light" panose="02000604000000020004" pitchFamily="2" charset="-79"/>
                <a:cs typeface="Rubik Light" panose="02000604000000020004" pitchFamily="2" charset="-79"/>
              </a:rPr>
              <a:t>The Trust shall annually review the pension payment which shall be indexed to wage inflation rates of active contributors or </a:t>
            </a:r>
            <a:r>
              <a:rPr lang="en-US" sz="2000" dirty="0" smtClean="0">
                <a:solidFill>
                  <a:srgbClr val="FF0000"/>
                </a:solidFill>
                <a:latin typeface="Rubik Light" panose="02000604000000020004" pitchFamily="2" charset="-79"/>
                <a:cs typeface="Rubik Light" panose="02000604000000020004" pitchFamily="2" charset="-79"/>
              </a:rPr>
              <a:t>another</a:t>
            </a:r>
            <a:r>
              <a:rPr lang="en-US" sz="2000" dirty="0" smtClean="0">
                <a:latin typeface="Rubik Light" panose="02000604000000020004" pitchFamily="2" charset="-79"/>
                <a:cs typeface="Rubik Light" panose="02000604000000020004" pitchFamily="2" charset="-79"/>
              </a:rPr>
              <a:t> </a:t>
            </a:r>
            <a:r>
              <a:rPr lang="en-US" sz="2000" dirty="0">
                <a:latin typeface="Rubik Light" panose="02000604000000020004" pitchFamily="2" charset="-79"/>
                <a:cs typeface="Rubik Light" panose="02000604000000020004" pitchFamily="2" charset="-79"/>
              </a:rPr>
              <a:t>rate determined by the Trust in consultation with the Board of the Authority”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B538341-AAB2-BF43-9B60-23C8BA0DC02A}"/>
              </a:ext>
            </a:extLst>
          </p:cNvPr>
          <p:cNvSpPr/>
          <p:nvPr/>
        </p:nvSpPr>
        <p:spPr>
          <a:xfrm>
            <a:off x="753127" y="3314672"/>
            <a:ext cx="436523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>
                <a:latin typeface="Rubik Medium" panose="02000604000000020004" pitchFamily="2" charset="-79"/>
                <a:cs typeface="Rubik Medium" panose="02000604000000020004" pitchFamily="2" charset="-79"/>
              </a:rPr>
              <a:t>Section 80 states that: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F07B094-7933-6142-8430-DCB06A438851}"/>
              </a:ext>
            </a:extLst>
          </p:cNvPr>
          <p:cNvSpPr/>
          <p:nvPr/>
        </p:nvSpPr>
        <p:spPr>
          <a:xfrm>
            <a:off x="1245809" y="1797228"/>
            <a:ext cx="369179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  <a:buClr>
                <a:srgbClr val="FF6600"/>
              </a:buClr>
            </a:pPr>
            <a:r>
              <a:rPr lang="en-GB" sz="2800" dirty="0">
                <a:latin typeface="Rubik Medium" panose="02000604000000020004" pitchFamily="2" charset="-79"/>
                <a:ea typeface="Calibri" panose="020F0502020204030204" pitchFamily="34" charset="0"/>
                <a:cs typeface="Rubik Medium" panose="02000604000000020004" pitchFamily="2" charset="-79"/>
              </a:rPr>
              <a:t>Legal requirement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963590F7-8416-2B45-89DF-4D30EE989F00}"/>
              </a:ext>
            </a:extLst>
          </p:cNvPr>
          <p:cNvSpPr/>
          <p:nvPr/>
        </p:nvSpPr>
        <p:spPr>
          <a:xfrm>
            <a:off x="674865" y="1797228"/>
            <a:ext cx="400111" cy="400111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Kayak Sans" panose="02000500000000000000" pitchFamily="2" charset="77"/>
              </a:rPr>
              <a:t>1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AABEE1B8-A7DE-9B4B-9449-CAC12E93FF55}"/>
              </a:ext>
            </a:extLst>
          </p:cNvPr>
          <p:cNvSpPr/>
          <p:nvPr/>
        </p:nvSpPr>
        <p:spPr>
          <a:xfrm>
            <a:off x="7861726" y="1800655"/>
            <a:ext cx="420244" cy="420244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Kayak Sans" panose="02000500000000000000" pitchFamily="2" charset="77"/>
              </a:rPr>
              <a:t>2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430644F-20F3-7D44-A03E-A60E6EAFC9DF}"/>
              </a:ext>
            </a:extLst>
          </p:cNvPr>
          <p:cNvSpPr/>
          <p:nvPr/>
        </p:nvSpPr>
        <p:spPr>
          <a:xfrm>
            <a:off x="8432671" y="1797228"/>
            <a:ext cx="244093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  <a:buClr>
                <a:srgbClr val="FF6600"/>
              </a:buClr>
            </a:pPr>
            <a:r>
              <a:rPr lang="en-US" sz="2000" dirty="0">
                <a:latin typeface="Rubik Medium" panose="02000604000000020004" pitchFamily="2" charset="-79"/>
                <a:ea typeface="Calibri" panose="020F0502020204030204" pitchFamily="34" charset="0"/>
                <a:cs typeface="Rubik Medium" panose="02000604000000020004" pitchFamily="2" charset="-79"/>
              </a:rPr>
              <a:t>To preserve the purchasing power of pensioners 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601D804-8652-F64A-9E9F-5EA31B3398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0628" y="4379524"/>
            <a:ext cx="3074677" cy="2324456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588046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DCE83952-FEA4-AC48-8A77-D9A5BC7D2FC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4573"/>
          <a:stretch/>
        </p:blipFill>
        <p:spPr>
          <a:xfrm>
            <a:off x="8561790" y="3707680"/>
            <a:ext cx="3019460" cy="1943359"/>
          </a:xfrm>
          <a:prstGeom prst="roundRect">
            <a:avLst>
              <a:gd name="adj" fmla="val 10251"/>
            </a:avLst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78E728C9-881B-AF4A-9042-CB279984B70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439" t="11455" r="37347" b="28944"/>
          <a:stretch/>
        </p:blipFill>
        <p:spPr>
          <a:xfrm flipH="1">
            <a:off x="384519" y="3601336"/>
            <a:ext cx="3120756" cy="2192088"/>
          </a:xfrm>
          <a:prstGeom prst="roundRect">
            <a:avLst>
              <a:gd name="adj" fmla="val 8694"/>
            </a:avLst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2E2031E-CA51-1F4A-AF16-A38048961C5F}"/>
              </a:ext>
            </a:extLst>
          </p:cNvPr>
          <p:cNvSpPr txBox="1"/>
          <p:nvPr/>
        </p:nvSpPr>
        <p:spPr>
          <a:xfrm>
            <a:off x="439899" y="658774"/>
            <a:ext cx="121250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spc="-150" dirty="0">
                <a:solidFill>
                  <a:srgbClr val="FF6600"/>
                </a:solidFill>
                <a:latin typeface="Rubik Medium" panose="02000604000000020004" pitchFamily="2" charset="-79"/>
                <a:cs typeface="Rubik Medium" panose="02000604000000020004" pitchFamily="2" charset="-79"/>
              </a:rPr>
              <a:t>Factors</a:t>
            </a:r>
            <a:r>
              <a:rPr lang="en-US" sz="4000" spc="-150" dirty="0">
                <a:latin typeface="Rubik Medium" panose="02000604000000020004" pitchFamily="2" charset="-79"/>
                <a:cs typeface="Rubik Medium" panose="02000604000000020004" pitchFamily="2" charset="-79"/>
              </a:rPr>
              <a:t> that informed the 2022 Indexation Rate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B12C984-91FB-8242-90C2-A090C1003E4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7200" r="-1" b="3328"/>
          <a:stretch/>
        </p:blipFill>
        <p:spPr>
          <a:xfrm>
            <a:off x="2993932" y="3601336"/>
            <a:ext cx="3120756" cy="2192088"/>
          </a:xfrm>
          <a:prstGeom prst="roundRect">
            <a:avLst>
              <a:gd name="adj" fmla="val 8694"/>
            </a:avLst>
          </a:prstGeom>
        </p:spPr>
      </p:pic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0F9640C4-700D-5B4E-AFB0-7C2994BC0A8E}"/>
              </a:ext>
            </a:extLst>
          </p:cNvPr>
          <p:cNvSpPr/>
          <p:nvPr/>
        </p:nvSpPr>
        <p:spPr>
          <a:xfrm>
            <a:off x="371324" y="3576525"/>
            <a:ext cx="5656101" cy="2227290"/>
          </a:xfrm>
          <a:prstGeom prst="roundRect">
            <a:avLst>
              <a:gd name="adj" fmla="val 9842"/>
            </a:avLst>
          </a:prstGeom>
          <a:gradFill>
            <a:gsLst>
              <a:gs pos="34000">
                <a:schemeClr val="accent1">
                  <a:lumMod val="5000"/>
                  <a:lumOff val="95000"/>
                  <a:alpha val="0"/>
                </a:schemeClr>
              </a:gs>
              <a:gs pos="69000">
                <a:srgbClr val="92D050"/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1A7F8B4-3849-D349-88ED-693CF5418ED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97837" y="1535083"/>
            <a:ext cx="2862310" cy="2112658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7A8803E6-CDCB-4149-A8DE-DB23DEF44A67}"/>
              </a:ext>
            </a:extLst>
          </p:cNvPr>
          <p:cNvSpPr/>
          <p:nvPr/>
        </p:nvSpPr>
        <p:spPr>
          <a:xfrm>
            <a:off x="439898" y="1501934"/>
            <a:ext cx="5656101" cy="1943358"/>
          </a:xfrm>
          <a:prstGeom prst="roundRect">
            <a:avLst>
              <a:gd name="adj" fmla="val 9842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43A32C7C-5E3C-EC48-9681-6AAC3A317E95}"/>
              </a:ext>
            </a:extLst>
          </p:cNvPr>
          <p:cNvSpPr/>
          <p:nvPr/>
        </p:nvSpPr>
        <p:spPr>
          <a:xfrm>
            <a:off x="6373022" y="1547745"/>
            <a:ext cx="5208227" cy="1943359"/>
          </a:xfrm>
          <a:prstGeom prst="roundRect">
            <a:avLst>
              <a:gd name="adj" fmla="val 9595"/>
            </a:avLst>
          </a:prstGeom>
          <a:noFill/>
          <a:ln w="28575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00362B9-2F89-5546-ABBB-6943416D60B2}"/>
              </a:ext>
            </a:extLst>
          </p:cNvPr>
          <p:cNvSpPr/>
          <p:nvPr/>
        </p:nvSpPr>
        <p:spPr>
          <a:xfrm>
            <a:off x="6771425" y="4386925"/>
            <a:ext cx="220571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dirty="0">
                <a:latin typeface="Rubik" panose="02000604000000020004" pitchFamily="2" charset="-79"/>
                <a:cs typeface="Rubik" panose="02000604000000020004" pitchFamily="2" charset="-79"/>
              </a:rPr>
              <a:t>Liquidity – </a:t>
            </a:r>
            <a:br>
              <a:rPr lang="en-US" dirty="0">
                <a:latin typeface="Rubik" panose="02000604000000020004" pitchFamily="2" charset="-79"/>
                <a:cs typeface="Rubik" panose="02000604000000020004" pitchFamily="2" charset="-79"/>
              </a:rPr>
            </a:br>
            <a:r>
              <a:rPr lang="en-US" dirty="0">
                <a:latin typeface="Rubik" panose="02000604000000020004" pitchFamily="2" charset="-79"/>
                <a:cs typeface="Rubik" panose="02000604000000020004" pitchFamily="2" charset="-79"/>
              </a:rPr>
              <a:t>Ability of the Fund to pay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7C0DCB2-75E9-5F44-A425-88FB0CCA0F65}"/>
              </a:ext>
            </a:extLst>
          </p:cNvPr>
          <p:cNvSpPr/>
          <p:nvPr/>
        </p:nvSpPr>
        <p:spPr>
          <a:xfrm>
            <a:off x="1029994" y="1805070"/>
            <a:ext cx="265987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Rubik" panose="02000604000000020004" pitchFamily="2" charset="-79"/>
                <a:cs typeface="Rubik" panose="02000604000000020004" pitchFamily="2" charset="-79"/>
              </a:rPr>
              <a:t>Percentage change in the annual average Consumer Price Index (CPI) for 2021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0434683-94D3-B64F-B49D-8A71D3C44145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21590" y="1805070"/>
            <a:ext cx="2208873" cy="1378383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1F7D7FAF-C9B3-0D49-9666-5F84CEDB062D}"/>
              </a:ext>
            </a:extLst>
          </p:cNvPr>
          <p:cNvSpPr/>
          <p:nvPr/>
        </p:nvSpPr>
        <p:spPr>
          <a:xfrm>
            <a:off x="6999004" y="1882307"/>
            <a:ext cx="253063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dirty="0">
                <a:solidFill>
                  <a:srgbClr val="FF0000"/>
                </a:solidFill>
                <a:latin typeface="Rubik" panose="02000604000000020004" pitchFamily="2" charset="-79"/>
                <a:cs typeface="Rubik" panose="02000604000000020004" pitchFamily="2" charset="-79"/>
              </a:rPr>
              <a:t>Percentage change in</a:t>
            </a:r>
            <a:r>
              <a:rPr lang="en-GB" dirty="0">
                <a:latin typeface="Rubik" panose="02000604000000020004" pitchFamily="2" charset="-79"/>
                <a:cs typeface="Rubik" panose="02000604000000020004" pitchFamily="2" charset="-79"/>
              </a:rPr>
              <a:t> </a:t>
            </a:r>
            <a:r>
              <a:rPr lang="en-GB" dirty="0">
                <a:solidFill>
                  <a:srgbClr val="FF0000"/>
                </a:solidFill>
                <a:latin typeface="Rubik" panose="02000604000000020004" pitchFamily="2" charset="-79"/>
                <a:cs typeface="Rubik" panose="02000604000000020004" pitchFamily="2" charset="-79"/>
              </a:rPr>
              <a:t>average Wage of Active Contributors</a:t>
            </a:r>
            <a:r>
              <a:rPr lang="en-GB" dirty="0">
                <a:latin typeface="Rubik" panose="02000604000000020004" pitchFamily="2" charset="-79"/>
                <a:cs typeface="Rubik" panose="02000604000000020004" pitchFamily="2" charset="-79"/>
              </a:rPr>
              <a:t> </a:t>
            </a:r>
            <a:r>
              <a:rPr lang="en-GB" dirty="0">
                <a:solidFill>
                  <a:srgbClr val="FF0000"/>
                </a:solidFill>
                <a:latin typeface="Rubik" panose="02000604000000020004" pitchFamily="2" charset="-79"/>
                <a:cs typeface="Rubik" panose="02000604000000020004" pitchFamily="2" charset="-79"/>
              </a:rPr>
              <a:t>in</a:t>
            </a:r>
            <a:r>
              <a:rPr lang="en-GB" dirty="0">
                <a:latin typeface="Rubik" panose="02000604000000020004" pitchFamily="2" charset="-79"/>
                <a:cs typeface="Rubik" panose="02000604000000020004" pitchFamily="2" charset="-79"/>
              </a:rPr>
              <a:t> </a:t>
            </a:r>
            <a:r>
              <a:rPr lang="en-GB" dirty="0">
                <a:solidFill>
                  <a:srgbClr val="FF0000"/>
                </a:solidFill>
                <a:latin typeface="Rubik" panose="02000604000000020004" pitchFamily="2" charset="-79"/>
                <a:cs typeface="Rubik" panose="02000604000000020004" pitchFamily="2" charset="-79"/>
              </a:rPr>
              <a:t>2021</a:t>
            </a:r>
            <a:endParaRPr lang="en-US" dirty="0">
              <a:latin typeface="Rubik" panose="02000604000000020004" pitchFamily="2" charset="-79"/>
              <a:cs typeface="Rubik" panose="02000604000000020004" pitchFamily="2" charset="-79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8CCE10E-9020-1142-8B91-F8F4BF0CDEE8}"/>
              </a:ext>
            </a:extLst>
          </p:cNvPr>
          <p:cNvSpPr/>
          <p:nvPr/>
        </p:nvSpPr>
        <p:spPr>
          <a:xfrm>
            <a:off x="1101512" y="3848354"/>
            <a:ext cx="2516841" cy="10267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GB" dirty="0">
                <a:latin typeface="Rubik" panose="02000604000000020004" pitchFamily="2" charset="-79"/>
                <a:ea typeface="Times New Roman" panose="02020603050405020304" pitchFamily="18" charset="0"/>
                <a:cs typeface="Rubik" panose="02000604000000020004" pitchFamily="2" charset="-79"/>
              </a:rPr>
              <a:t>Long term sustainability of the Scheme</a:t>
            </a:r>
            <a:endParaRPr lang="en-US" dirty="0">
              <a:latin typeface="Rubik" panose="02000604000000020004" pitchFamily="2" charset="-79"/>
              <a:ea typeface="Times New Roman" panose="02020603050405020304" pitchFamily="18" charset="0"/>
              <a:cs typeface="Rubik" panose="02000604000000020004" pitchFamily="2" charset="-79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84D8783B-EB33-5C47-ABC6-BDCB5E4566CA}"/>
              </a:ext>
            </a:extLst>
          </p:cNvPr>
          <p:cNvSpPr/>
          <p:nvPr/>
        </p:nvSpPr>
        <p:spPr>
          <a:xfrm>
            <a:off x="610751" y="1651885"/>
            <a:ext cx="354215" cy="354215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Rubik" panose="02000604000000020004" pitchFamily="2" charset="-79"/>
                <a:cs typeface="Rubik" panose="02000604000000020004" pitchFamily="2" charset="-79"/>
              </a:rPr>
              <a:t>1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61DB0D7F-4084-0D46-9885-031A49D96767}"/>
              </a:ext>
            </a:extLst>
          </p:cNvPr>
          <p:cNvSpPr/>
          <p:nvPr/>
        </p:nvSpPr>
        <p:spPr>
          <a:xfrm>
            <a:off x="6481088" y="1688753"/>
            <a:ext cx="354215" cy="354215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Rubik" panose="02000604000000020004" pitchFamily="2" charset="-79"/>
                <a:cs typeface="Rubik" panose="02000604000000020004" pitchFamily="2" charset="-79"/>
              </a:rPr>
              <a:t>2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FD68DB7A-012D-DB42-9861-CA542D282F66}"/>
              </a:ext>
            </a:extLst>
          </p:cNvPr>
          <p:cNvSpPr/>
          <p:nvPr/>
        </p:nvSpPr>
        <p:spPr>
          <a:xfrm>
            <a:off x="627756" y="3848354"/>
            <a:ext cx="354215" cy="354215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Rubik" panose="02000604000000020004" pitchFamily="2" charset="-79"/>
                <a:cs typeface="Rubik" panose="02000604000000020004" pitchFamily="2" charset="-79"/>
              </a:rPr>
              <a:t>3</a:t>
            </a: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9093C366-A717-3D43-8CD5-249F2E06E689}"/>
              </a:ext>
            </a:extLst>
          </p:cNvPr>
          <p:cNvSpPr/>
          <p:nvPr/>
        </p:nvSpPr>
        <p:spPr>
          <a:xfrm>
            <a:off x="6373022" y="3709054"/>
            <a:ext cx="5208227" cy="1943359"/>
          </a:xfrm>
          <a:prstGeom prst="roundRect">
            <a:avLst>
              <a:gd name="adj" fmla="val 9595"/>
            </a:avLst>
          </a:prstGeom>
          <a:noFill/>
          <a:ln w="28575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B4245511-3B17-4341-83FD-24865A85BF81}"/>
              </a:ext>
            </a:extLst>
          </p:cNvPr>
          <p:cNvSpPr/>
          <p:nvPr/>
        </p:nvSpPr>
        <p:spPr>
          <a:xfrm>
            <a:off x="6481088" y="3818889"/>
            <a:ext cx="354215" cy="354215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Rubik" panose="02000604000000020004" pitchFamily="2" charset="-79"/>
                <a:cs typeface="Rubik" panose="02000604000000020004" pitchFamily="2" charset="-79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751916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B31B653-0083-D448-86B9-E11C1E34FB0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59870"/>
          <a:stretch/>
        </p:blipFill>
        <p:spPr>
          <a:xfrm flipH="1">
            <a:off x="-2" y="0"/>
            <a:ext cx="4053253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DF14727-10A1-DA4B-B740-E4C3B150512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25269" y="0"/>
            <a:ext cx="9766732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7995C06-98B4-C24F-87A3-2F7D6103DB13}"/>
              </a:ext>
            </a:extLst>
          </p:cNvPr>
          <p:cNvSpPr txBox="1"/>
          <p:nvPr/>
        </p:nvSpPr>
        <p:spPr>
          <a:xfrm>
            <a:off x="717831" y="1960014"/>
            <a:ext cx="571347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spc="-150" dirty="0">
                <a:solidFill>
                  <a:schemeClr val="bg1"/>
                </a:solidFill>
                <a:latin typeface="Rubik Medium" panose="02000604000000020004" pitchFamily="2" charset="-79"/>
                <a:cs typeface="Rubik Medium" panose="02000604000000020004" pitchFamily="2" charset="-79"/>
              </a:rPr>
              <a:t>2022</a:t>
            </a:r>
          </a:p>
          <a:p>
            <a:r>
              <a:rPr lang="en-US" sz="5400" spc="-150" dirty="0">
                <a:latin typeface="Rubik Medium" panose="02000604000000020004" pitchFamily="2" charset="-79"/>
                <a:cs typeface="Rubik Medium" panose="02000604000000020004" pitchFamily="2" charset="-79"/>
              </a:rPr>
              <a:t>INDEXATION </a:t>
            </a:r>
          </a:p>
          <a:p>
            <a:r>
              <a:rPr lang="en-US" sz="5400" spc="-150" dirty="0">
                <a:latin typeface="Rubik Medium" panose="02000604000000020004" pitchFamily="2" charset="-79"/>
                <a:cs typeface="Rubik Medium" panose="02000604000000020004" pitchFamily="2" charset="-79"/>
              </a:rPr>
              <a:t>RATE</a:t>
            </a: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E6269E22-B7C0-EA45-95EF-91066128306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292662" y="255804"/>
            <a:ext cx="850338" cy="201396"/>
          </a:xfrm>
          <a:prstGeom prst="rect">
            <a:avLst/>
          </a:prstGeom>
        </p:spPr>
      </p:pic>
      <p:sp>
        <p:nvSpPr>
          <p:cNvPr id="11" name="Isosceles Triangle 3">
            <a:extLst>
              <a:ext uri="{FF2B5EF4-FFF2-40B4-BE49-F238E27FC236}">
                <a16:creationId xmlns:a16="http://schemas.microsoft.com/office/drawing/2014/main" id="{0EDF6BA7-AD31-4349-A367-9C7FCD6AE4BF}"/>
              </a:ext>
            </a:extLst>
          </p:cNvPr>
          <p:cNvSpPr/>
          <p:nvPr/>
        </p:nvSpPr>
        <p:spPr>
          <a:xfrm>
            <a:off x="11361375" y="6100763"/>
            <a:ext cx="852487" cy="757237"/>
          </a:xfrm>
          <a:prstGeom prst="triangle">
            <a:avLst>
              <a:gd name="adj" fmla="val 10000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9D4A583-7D09-8C40-9886-101FC653CC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788412" y="6456363"/>
            <a:ext cx="323850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D403ED43-E089-4745-84B9-E79D947357C3}"/>
              </a:ext>
            </a:extLst>
          </p:cNvPr>
          <p:cNvSpPr txBox="1"/>
          <p:nvPr/>
        </p:nvSpPr>
        <p:spPr>
          <a:xfrm>
            <a:off x="249180" y="6048152"/>
            <a:ext cx="6034177" cy="703263"/>
          </a:xfrm>
          <a:prstGeom prst="rect">
            <a:avLst/>
          </a:prstGeom>
          <a:noFill/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i="0" kern="1200">
                <a:solidFill>
                  <a:srgbClr val="A73A08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>
              <a:defRPr/>
            </a:pPr>
            <a:r>
              <a:rPr lang="en-US" sz="1200" b="0" dirty="0">
                <a:solidFill>
                  <a:srgbClr val="FEFFFE"/>
                </a:solidFill>
                <a:latin typeface="Rubik Light" panose="02000604000000020004" pitchFamily="2" charset="-79"/>
                <a:cs typeface="Rubik Light" panose="02000604000000020004" pitchFamily="2" charset="-79"/>
              </a:rPr>
              <a:t>Indexation of Pensions 2022</a:t>
            </a:r>
          </a:p>
        </p:txBody>
      </p:sp>
    </p:spTree>
    <p:extLst>
      <p:ext uri="{BB962C8B-B14F-4D97-AF65-F5344CB8AC3E}">
        <p14:creationId xmlns:p14="http://schemas.microsoft.com/office/powerpoint/2010/main" val="1031075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F9E01179-EDD0-164D-8E1F-79E590DF26E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09534" y="781231"/>
            <a:ext cx="3991977" cy="4912987"/>
          </a:xfrm>
          <a:prstGeom prst="rect">
            <a:avLst/>
          </a:prstGeom>
        </p:spPr>
      </p:pic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BA519B8A-950F-7D40-A0CB-CE1CD9406CF0}"/>
              </a:ext>
            </a:extLst>
          </p:cNvPr>
          <p:cNvSpPr/>
          <p:nvPr/>
        </p:nvSpPr>
        <p:spPr>
          <a:xfrm>
            <a:off x="530239" y="1941352"/>
            <a:ext cx="3171720" cy="2728524"/>
          </a:xfrm>
          <a:prstGeom prst="roundRect">
            <a:avLst>
              <a:gd name="adj" fmla="val 10017"/>
            </a:avLst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9DBA9D9-44F5-5D4B-BBF8-EFDFBFAE9654}"/>
              </a:ext>
            </a:extLst>
          </p:cNvPr>
          <p:cNvSpPr txBox="1"/>
          <p:nvPr/>
        </p:nvSpPr>
        <p:spPr>
          <a:xfrm>
            <a:off x="816206" y="2156915"/>
            <a:ext cx="2785581" cy="110799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0" defTabSz="914377"/>
            <a:r>
              <a:rPr lang="en-US" sz="6600" dirty="0">
                <a:solidFill>
                  <a:schemeClr val="bg1"/>
                </a:solidFill>
                <a:latin typeface="Rubik" panose="02000604000000020004" pitchFamily="2" charset="-79"/>
                <a:cs typeface="Rubik" panose="02000604000000020004" pitchFamily="2" charset="-79"/>
              </a:rPr>
              <a:t>9.68%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D2C3B77-9517-A144-B527-3EADA7E5CBB3}"/>
              </a:ext>
            </a:extLst>
          </p:cNvPr>
          <p:cNvSpPr txBox="1"/>
          <p:nvPr/>
        </p:nvSpPr>
        <p:spPr>
          <a:xfrm>
            <a:off x="777096" y="3895389"/>
            <a:ext cx="3069195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0" defTabSz="914377"/>
            <a:r>
              <a:rPr lang="en-US" altLang="ko-KR" sz="2400" dirty="0">
                <a:solidFill>
                  <a:schemeClr val="bg1"/>
                </a:solidFill>
                <a:latin typeface="Rubik" panose="02000604000000020004" pitchFamily="2" charset="-79"/>
                <a:cs typeface="Rubik" panose="02000604000000020004" pitchFamily="2" charset="-79"/>
              </a:rPr>
              <a:t>Fixed Rate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AA957DF3-D489-EF4A-ABF1-6DA8F004F8EE}"/>
              </a:ext>
            </a:extLst>
          </p:cNvPr>
          <p:cNvSpPr/>
          <p:nvPr/>
        </p:nvSpPr>
        <p:spPr>
          <a:xfrm>
            <a:off x="8089351" y="1759722"/>
            <a:ext cx="3877089" cy="3207694"/>
          </a:xfrm>
          <a:prstGeom prst="roundRect">
            <a:avLst>
              <a:gd name="adj" fmla="val 8304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337E3B8-DD67-DE41-8F97-0495F7924134}"/>
              </a:ext>
            </a:extLst>
          </p:cNvPr>
          <p:cNvSpPr txBox="1"/>
          <p:nvPr/>
        </p:nvSpPr>
        <p:spPr>
          <a:xfrm>
            <a:off x="8275988" y="1965379"/>
            <a:ext cx="3503813" cy="1430179"/>
          </a:xfrm>
          <a:prstGeom prst="roundRect">
            <a:avLst>
              <a:gd name="adj" fmla="val 8027"/>
            </a:avLst>
          </a:prstGeom>
          <a:solidFill>
            <a:schemeClr val="tx1">
              <a:lumMod val="65000"/>
              <a:lumOff val="35000"/>
            </a:schemeClr>
          </a:solidFill>
        </p:spPr>
        <p:txBody>
          <a:bodyPr wrap="square" rtlCol="0" anchor="ctr">
            <a:spAutoFit/>
          </a:bodyPr>
          <a:lstStyle/>
          <a:p>
            <a:pPr defTabSz="914377"/>
            <a:r>
              <a:rPr lang="en-GB" sz="5400" dirty="0">
                <a:solidFill>
                  <a:schemeClr val="bg1"/>
                </a:solidFill>
                <a:latin typeface="Rubik" panose="02000604000000020004" pitchFamily="2" charset="-79"/>
                <a:cs typeface="Rubik" panose="02000604000000020004" pitchFamily="2" charset="-79"/>
              </a:rPr>
              <a:t>GH¢ 3.44 </a:t>
            </a:r>
            <a:r>
              <a:rPr lang="en-GB" sz="2800" dirty="0">
                <a:solidFill>
                  <a:schemeClr val="bg1"/>
                </a:solidFill>
                <a:latin typeface="Rubik" panose="02000604000000020004" pitchFamily="2" charset="-79"/>
                <a:cs typeface="Rubik" panose="02000604000000020004" pitchFamily="2" charset="-79"/>
              </a:rPr>
              <a:t/>
            </a:r>
            <a:br>
              <a:rPr lang="en-GB" sz="2800" dirty="0">
                <a:solidFill>
                  <a:schemeClr val="bg1"/>
                </a:solidFill>
                <a:latin typeface="Rubik" panose="02000604000000020004" pitchFamily="2" charset="-79"/>
                <a:cs typeface="Rubik" panose="02000604000000020004" pitchFamily="2" charset="-79"/>
              </a:rPr>
            </a:br>
            <a:r>
              <a:rPr lang="en-US" altLang="ko-KR" sz="2400" dirty="0">
                <a:solidFill>
                  <a:schemeClr val="bg1"/>
                </a:solidFill>
                <a:latin typeface="Rubik" panose="02000604000000020004" pitchFamily="2" charset="-79"/>
                <a:cs typeface="Rubik" panose="02000604000000020004" pitchFamily="2" charset="-79"/>
              </a:rPr>
              <a:t>Flat Amount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E0F5957-6592-7149-B5A6-754608E256E3}"/>
              </a:ext>
            </a:extLst>
          </p:cNvPr>
          <p:cNvSpPr txBox="1"/>
          <p:nvPr/>
        </p:nvSpPr>
        <p:spPr>
          <a:xfrm>
            <a:off x="8321385" y="3675004"/>
            <a:ext cx="4243547" cy="113877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0" defTabSz="914377"/>
            <a:r>
              <a:rPr lang="en-GB" sz="3600" dirty="0">
                <a:solidFill>
                  <a:schemeClr val="bg1"/>
                </a:solidFill>
                <a:latin typeface="Rubik" panose="02000604000000020004" pitchFamily="2" charset="-79"/>
                <a:cs typeface="Rubik" panose="02000604000000020004" pitchFamily="2" charset="-79"/>
              </a:rPr>
              <a:t>0.32%</a:t>
            </a:r>
            <a:r>
              <a:rPr lang="en-GB" sz="4400" dirty="0">
                <a:solidFill>
                  <a:schemeClr val="bg1"/>
                </a:solidFill>
                <a:latin typeface="Rubik" panose="02000604000000020004" pitchFamily="2" charset="-79"/>
                <a:cs typeface="Rubik" panose="02000604000000020004" pitchFamily="2" charset="-79"/>
              </a:rPr>
              <a:t> </a:t>
            </a:r>
          </a:p>
          <a:p>
            <a:pPr lvl="0" defTabSz="914377"/>
            <a:r>
              <a:rPr lang="en-GB" sz="2400" dirty="0">
                <a:solidFill>
                  <a:schemeClr val="bg1"/>
                </a:solidFill>
                <a:latin typeface="Rubik" panose="02000604000000020004" pitchFamily="2" charset="-79"/>
                <a:cs typeface="Rubik" panose="02000604000000020004" pitchFamily="2" charset="-79"/>
              </a:rPr>
              <a:t>redistributed </a:t>
            </a:r>
            <a:endParaRPr lang="en-US" sz="2400" dirty="0">
              <a:solidFill>
                <a:schemeClr val="bg1"/>
              </a:solidFill>
              <a:latin typeface="Rubik" panose="02000604000000020004" pitchFamily="2" charset="-79"/>
              <a:cs typeface="Rubik" panose="02000604000000020004" pitchFamily="2" charset="-79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61EA4FB-FB66-F342-B8BC-7C039D73098C}"/>
              </a:ext>
            </a:extLst>
          </p:cNvPr>
          <p:cNvSpPr/>
          <p:nvPr/>
        </p:nvSpPr>
        <p:spPr>
          <a:xfrm>
            <a:off x="2862713" y="5430438"/>
            <a:ext cx="61421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 smtClean="0">
                <a:solidFill>
                  <a:srgbClr val="FF0000"/>
                </a:solidFill>
                <a:latin typeface="Rubik" panose="02000604000000020004" pitchFamily="2" charset="-79"/>
                <a:cs typeface="Rubik" panose="02000604000000020004" pitchFamily="2" charset="-79"/>
              </a:rPr>
              <a:t>67</a:t>
            </a:r>
            <a:r>
              <a:rPr lang="en-GB" dirty="0" smtClean="0">
                <a:solidFill>
                  <a:srgbClr val="FF0000"/>
                </a:solidFill>
                <a:latin typeface="Rubik" panose="02000604000000020004" pitchFamily="2" charset="-79"/>
                <a:cs typeface="Rubik" panose="02000604000000020004" pitchFamily="2" charset="-79"/>
              </a:rPr>
              <a:t>% </a:t>
            </a:r>
            <a:r>
              <a:rPr lang="en-GB" dirty="0">
                <a:latin typeface="Rubik" panose="02000604000000020004" pitchFamily="2" charset="-79"/>
                <a:cs typeface="Rubik" panose="02000604000000020004" pitchFamily="2" charset="-79"/>
              </a:rPr>
              <a:t>of Pensioners will receive 10% increment or more as a result of the redistribution.  </a:t>
            </a:r>
            <a:endParaRPr lang="en-US" dirty="0">
              <a:latin typeface="Rubik" panose="02000604000000020004" pitchFamily="2" charset="-79"/>
              <a:cs typeface="Rubik" panose="02000604000000020004" pitchFamily="2" charset="-79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725481C-E80A-8F46-9A4E-BEA0E6CA539A}"/>
              </a:ext>
            </a:extLst>
          </p:cNvPr>
          <p:cNvSpPr/>
          <p:nvPr/>
        </p:nvSpPr>
        <p:spPr>
          <a:xfrm>
            <a:off x="9221695" y="978972"/>
            <a:ext cx="3145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chemeClr val="bg1"/>
                </a:solidFill>
                <a:latin typeface="Rubik" panose="02000604000000020004" pitchFamily="2" charset="-79"/>
                <a:cs typeface="Rubik" panose="02000604000000020004" pitchFamily="2" charset="-79"/>
              </a:rPr>
              <a:t>¢</a:t>
            </a:r>
            <a:endParaRPr lang="en-GH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DC85C55-2B01-7746-8E13-D12A1192D644}"/>
              </a:ext>
            </a:extLst>
          </p:cNvPr>
          <p:cNvSpPr txBox="1"/>
          <p:nvPr/>
        </p:nvSpPr>
        <p:spPr>
          <a:xfrm>
            <a:off x="439899" y="658774"/>
            <a:ext cx="121250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spc="-150" dirty="0">
                <a:solidFill>
                  <a:srgbClr val="FF6600"/>
                </a:solidFill>
                <a:latin typeface="Rubik Medium" panose="02000604000000020004" pitchFamily="2" charset="-79"/>
                <a:cs typeface="Rubik Medium" panose="02000604000000020004" pitchFamily="2" charset="-79"/>
              </a:rPr>
              <a:t> Redistribution </a:t>
            </a:r>
            <a:r>
              <a:rPr lang="en-US" sz="4000" spc="-150" dirty="0">
                <a:latin typeface="Rubik Medium" panose="02000604000000020004" pitchFamily="2" charset="-79"/>
                <a:cs typeface="Rubik Medium" panose="02000604000000020004" pitchFamily="2" charset="-79"/>
              </a:rPr>
              <a:t>of 2022 Indexation Rate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72C8F465-FA0B-264A-947D-C7D5EC115EED}"/>
              </a:ext>
            </a:extLst>
          </p:cNvPr>
          <p:cNvCxnSpPr>
            <a:cxnSpLocks/>
          </p:cNvCxnSpPr>
          <p:nvPr/>
        </p:nvCxnSpPr>
        <p:spPr>
          <a:xfrm flipH="1" flipV="1">
            <a:off x="3673440" y="3048946"/>
            <a:ext cx="1632851" cy="9396"/>
          </a:xfrm>
          <a:prstGeom prst="straightConnector1">
            <a:avLst/>
          </a:prstGeom>
          <a:ln w="34925" cap="rnd">
            <a:solidFill>
              <a:schemeClr val="bg2">
                <a:lumMod val="50000"/>
              </a:schemeClr>
            </a:solidFill>
            <a:prstDash val="sysDot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80AD1273-CAD1-8740-9766-42F80CF32749}"/>
              </a:ext>
            </a:extLst>
          </p:cNvPr>
          <p:cNvCxnSpPr>
            <a:cxnSpLocks/>
          </p:cNvCxnSpPr>
          <p:nvPr/>
        </p:nvCxnSpPr>
        <p:spPr>
          <a:xfrm>
            <a:off x="6334466" y="3552578"/>
            <a:ext cx="1882538" cy="0"/>
          </a:xfrm>
          <a:prstGeom prst="straightConnector1">
            <a:avLst/>
          </a:prstGeom>
          <a:ln w="34925" cap="rnd">
            <a:solidFill>
              <a:schemeClr val="bg2">
                <a:lumMod val="50000"/>
              </a:schemeClr>
            </a:solidFill>
            <a:prstDash val="sysDot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5999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94944AB-21C6-4748-A7AA-A0FA03470A0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05F1A75D-C3F2-5E46-A7EE-7E14BA7CC8EF}"/>
              </a:ext>
            </a:extLst>
          </p:cNvPr>
          <p:cNvSpPr/>
          <p:nvPr/>
        </p:nvSpPr>
        <p:spPr>
          <a:xfrm>
            <a:off x="-21862" y="-47665"/>
            <a:ext cx="12213862" cy="6858000"/>
          </a:xfrm>
          <a:prstGeom prst="rect">
            <a:avLst/>
          </a:prstGeom>
          <a:gradFill>
            <a:gsLst>
              <a:gs pos="0">
                <a:schemeClr val="tx2">
                  <a:lumMod val="50000"/>
                </a:schemeClr>
              </a:gs>
              <a:gs pos="79000">
                <a:schemeClr val="tx2">
                  <a:lumMod val="50000"/>
                  <a:alpha val="0"/>
                </a:schemeClr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H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A4599A01-3F21-B546-BCDD-4AEB108ECBC6}"/>
              </a:ext>
            </a:extLst>
          </p:cNvPr>
          <p:cNvSpPr/>
          <p:nvPr/>
        </p:nvSpPr>
        <p:spPr>
          <a:xfrm>
            <a:off x="638427" y="2748583"/>
            <a:ext cx="4862945" cy="2377868"/>
          </a:xfrm>
          <a:prstGeom prst="roundRect">
            <a:avLst>
              <a:gd name="adj" fmla="val 14336"/>
            </a:avLst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H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C42E630-1C83-3444-B167-7C9E8C3AD0E3}"/>
              </a:ext>
            </a:extLst>
          </p:cNvPr>
          <p:cNvSpPr txBox="1"/>
          <p:nvPr/>
        </p:nvSpPr>
        <p:spPr>
          <a:xfrm>
            <a:off x="472173" y="768192"/>
            <a:ext cx="121250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spc="-150" dirty="0">
                <a:solidFill>
                  <a:schemeClr val="bg1"/>
                </a:solidFill>
                <a:latin typeface="Rubik Medium" panose="02000604000000020004" pitchFamily="2" charset="-79"/>
                <a:cs typeface="Rubik Medium" panose="02000604000000020004" pitchFamily="2" charset="-79"/>
              </a:rPr>
              <a:t> Redistribution of 2022 Indexation Rate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62C0C6F-1E07-A441-9427-BB75DB6C8877}"/>
              </a:ext>
            </a:extLst>
          </p:cNvPr>
          <p:cNvSpPr/>
          <p:nvPr/>
        </p:nvSpPr>
        <p:spPr>
          <a:xfrm>
            <a:off x="943228" y="3208251"/>
            <a:ext cx="435961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FF6600"/>
                </a:solidFill>
                <a:latin typeface="Rubik" panose="02000604000000020004" pitchFamily="2" charset="-79"/>
                <a:cs typeface="Rubik" panose="02000604000000020004" pitchFamily="2" charset="-79"/>
              </a:rPr>
              <a:t>Redistribution </a:t>
            </a:r>
            <a:r>
              <a:rPr lang="en-GB" dirty="0">
                <a:solidFill>
                  <a:schemeClr val="bg1"/>
                </a:solidFill>
                <a:latin typeface="Rubik" panose="02000604000000020004" pitchFamily="2" charset="-79"/>
                <a:cs typeface="Rubik" panose="02000604000000020004" pitchFamily="2" charset="-79"/>
              </a:rPr>
              <a:t>is a mechanism that is applied to an indexation rate to cushion members on low pensions in line with the </a:t>
            </a:r>
            <a:r>
              <a:rPr lang="en-GB" b="1" dirty="0">
                <a:solidFill>
                  <a:schemeClr val="bg1"/>
                </a:solidFill>
                <a:latin typeface="Rubik" panose="02000604000000020004" pitchFamily="2" charset="-79"/>
                <a:cs typeface="Rubik" panose="02000604000000020004" pitchFamily="2" charset="-79"/>
              </a:rPr>
              <a:t>Solidarity Principle </a:t>
            </a:r>
            <a:r>
              <a:rPr lang="en-GB" dirty="0">
                <a:solidFill>
                  <a:schemeClr val="bg1"/>
                </a:solidFill>
                <a:latin typeface="Rubik" panose="02000604000000020004" pitchFamily="2" charset="-79"/>
                <a:cs typeface="Rubik" panose="02000604000000020004" pitchFamily="2" charset="-79"/>
              </a:rPr>
              <a:t>of Social Security.  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DFFD994A-4DB5-4246-AE83-B1C9B9A14A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292662" y="255804"/>
            <a:ext cx="850338" cy="201396"/>
          </a:xfrm>
          <a:prstGeom prst="rect">
            <a:avLst/>
          </a:prstGeom>
        </p:spPr>
      </p:pic>
      <p:sp>
        <p:nvSpPr>
          <p:cNvPr id="10" name="Isosceles Triangle 3">
            <a:extLst>
              <a:ext uri="{FF2B5EF4-FFF2-40B4-BE49-F238E27FC236}">
                <a16:creationId xmlns:a16="http://schemas.microsoft.com/office/drawing/2014/main" id="{C4568E93-1A7F-2341-8D48-9D8854C9821F}"/>
              </a:ext>
            </a:extLst>
          </p:cNvPr>
          <p:cNvSpPr/>
          <p:nvPr/>
        </p:nvSpPr>
        <p:spPr>
          <a:xfrm>
            <a:off x="11361375" y="6100763"/>
            <a:ext cx="852487" cy="757237"/>
          </a:xfrm>
          <a:prstGeom prst="triangle">
            <a:avLst>
              <a:gd name="adj" fmla="val 100000"/>
            </a:avLst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1979564-6C90-4943-AF0E-EEA2C99171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788412" y="6456363"/>
            <a:ext cx="323850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47B0F749-A02D-1140-AF68-0826443C6218}"/>
              </a:ext>
            </a:extLst>
          </p:cNvPr>
          <p:cNvSpPr/>
          <p:nvPr/>
        </p:nvSpPr>
        <p:spPr>
          <a:xfrm>
            <a:off x="647738" y="2753964"/>
            <a:ext cx="1174459" cy="544698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H"/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3AB977A1-9C69-7249-8CEF-9761ED548087}"/>
              </a:ext>
            </a:extLst>
          </p:cNvPr>
          <p:cNvSpPr/>
          <p:nvPr/>
        </p:nvSpPr>
        <p:spPr>
          <a:xfrm>
            <a:off x="744702" y="1543711"/>
            <a:ext cx="4107853" cy="700559"/>
          </a:xfrm>
          <a:prstGeom prst="roundRect">
            <a:avLst>
              <a:gd name="adj" fmla="val 20309"/>
            </a:avLst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H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DD2AD98-3717-E64A-9AF3-46E80F7DD550}"/>
              </a:ext>
            </a:extLst>
          </p:cNvPr>
          <p:cNvSpPr/>
          <p:nvPr/>
        </p:nvSpPr>
        <p:spPr>
          <a:xfrm>
            <a:off x="722774" y="1785491"/>
            <a:ext cx="498492" cy="458779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H"/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83CCA14C-8D82-FA48-83C5-AFE2230864AD}"/>
              </a:ext>
            </a:extLst>
          </p:cNvPr>
          <p:cNvSpPr txBox="1"/>
          <p:nvPr/>
        </p:nvSpPr>
        <p:spPr>
          <a:xfrm>
            <a:off x="249180" y="6048152"/>
            <a:ext cx="6034177" cy="703263"/>
          </a:xfrm>
          <a:prstGeom prst="rect">
            <a:avLst/>
          </a:prstGeom>
          <a:noFill/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i="0" kern="1200">
                <a:solidFill>
                  <a:srgbClr val="A73A08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>
              <a:defRPr/>
            </a:pPr>
            <a:r>
              <a:rPr lang="en-US" sz="1200" b="0" dirty="0">
                <a:solidFill>
                  <a:srgbClr val="FEFFFE"/>
                </a:solidFill>
                <a:latin typeface="Rubik Light" panose="02000604000000020004" pitchFamily="2" charset="-79"/>
                <a:cs typeface="Rubik Light" panose="02000604000000020004" pitchFamily="2" charset="-79"/>
              </a:rPr>
              <a:t>Indexation of Pensions 2022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4BA91FBF-2FB0-DB41-B26F-12A98799F87A}"/>
              </a:ext>
            </a:extLst>
          </p:cNvPr>
          <p:cNvSpPr/>
          <p:nvPr/>
        </p:nvSpPr>
        <p:spPr>
          <a:xfrm>
            <a:off x="523185" y="1710407"/>
            <a:ext cx="399309" cy="39930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H" dirty="0">
                <a:solidFill>
                  <a:srgbClr val="FF6600"/>
                </a:solidFill>
              </a:rPr>
              <a:t>➜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FA14296-B907-824F-880A-9DDE1BCBA549}"/>
              </a:ext>
            </a:extLst>
          </p:cNvPr>
          <p:cNvSpPr txBox="1">
            <a:spLocks/>
          </p:cNvSpPr>
          <p:nvPr/>
        </p:nvSpPr>
        <p:spPr>
          <a:xfrm>
            <a:off x="993882" y="1658117"/>
            <a:ext cx="4055059" cy="1194017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sz="2400" dirty="0">
                <a:solidFill>
                  <a:schemeClr val="bg1"/>
                </a:solidFill>
                <a:uFill>
                  <a:solidFill>
                    <a:srgbClr val="000000"/>
                  </a:solidFill>
                </a:uFill>
                <a:latin typeface="Rubik Medium" panose="02000604000000020004" pitchFamily="2" charset="-79"/>
                <a:ea typeface="Arial Unicode MS"/>
                <a:cs typeface="Rubik Medium" panose="02000604000000020004" pitchFamily="2" charset="-79"/>
              </a:rPr>
              <a:t>To Cushions low earners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CE43A54-1559-0B47-B9BA-AA1D370E3F13}"/>
              </a:ext>
            </a:extLst>
          </p:cNvPr>
          <p:cNvSpPr/>
          <p:nvPr/>
        </p:nvSpPr>
        <p:spPr>
          <a:xfrm>
            <a:off x="633400" y="3208251"/>
            <a:ext cx="113442" cy="1477328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H"/>
          </a:p>
        </p:txBody>
      </p:sp>
    </p:spTree>
    <p:extLst>
      <p:ext uri="{BB962C8B-B14F-4D97-AF65-F5344CB8AC3E}">
        <p14:creationId xmlns:p14="http://schemas.microsoft.com/office/powerpoint/2010/main" val="2123526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07AD0584-E076-C84C-9230-A83318CA55D4}"/>
              </a:ext>
            </a:extLst>
          </p:cNvPr>
          <p:cNvSpPr/>
          <p:nvPr/>
        </p:nvSpPr>
        <p:spPr>
          <a:xfrm>
            <a:off x="472172" y="1758533"/>
            <a:ext cx="7122418" cy="1486225"/>
          </a:xfrm>
          <a:prstGeom prst="roundRect">
            <a:avLst/>
          </a:prstGeom>
          <a:solidFill>
            <a:srgbClr val="FF6600">
              <a:alpha val="9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H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0FF7886D-6641-2944-B713-78CFB99BB5C0}"/>
              </a:ext>
            </a:extLst>
          </p:cNvPr>
          <p:cNvSpPr/>
          <p:nvPr/>
        </p:nvSpPr>
        <p:spPr>
          <a:xfrm>
            <a:off x="472173" y="3393372"/>
            <a:ext cx="6271528" cy="1486225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H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F54EA7B-C9C8-5042-9120-4B9061A57E8F}"/>
              </a:ext>
            </a:extLst>
          </p:cNvPr>
          <p:cNvSpPr txBox="1"/>
          <p:nvPr/>
        </p:nvSpPr>
        <p:spPr>
          <a:xfrm>
            <a:off x="472172" y="744357"/>
            <a:ext cx="121250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spc="-150" dirty="0">
                <a:latin typeface="Rubik Medium" panose="02000604000000020004" pitchFamily="2" charset="-79"/>
                <a:cs typeface="Rubik Medium" panose="02000604000000020004" pitchFamily="2" charset="-79"/>
              </a:rPr>
              <a:t>Minimum Pension for existing Pensioners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4934E3D-AD82-0644-861B-2BB9E5DBCA64}"/>
              </a:ext>
            </a:extLst>
          </p:cNvPr>
          <p:cNvSpPr txBox="1"/>
          <p:nvPr/>
        </p:nvSpPr>
        <p:spPr>
          <a:xfrm>
            <a:off x="772669" y="2106186"/>
            <a:ext cx="54860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GB" sz="4000" dirty="0">
                <a:solidFill>
                  <a:schemeClr val="bg1"/>
                </a:solidFill>
                <a:latin typeface="Rubik" panose="02000604000000020004" pitchFamily="2" charset="-79"/>
                <a:cs typeface="Rubik" panose="02000604000000020004" pitchFamily="2" charset="-79"/>
              </a:rPr>
              <a:t>2022</a:t>
            </a:r>
            <a:endParaRPr lang="en-US" sz="200" dirty="0">
              <a:solidFill>
                <a:schemeClr val="bg1"/>
              </a:solidFill>
              <a:latin typeface="Rubik" panose="02000604000000020004" pitchFamily="2" charset="-79"/>
              <a:cs typeface="Rubik" panose="02000604000000020004" pitchFamily="2" charset="-79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50060FB-B2CF-4B41-A202-478F810AE13C}"/>
              </a:ext>
            </a:extLst>
          </p:cNvPr>
          <p:cNvSpPr/>
          <p:nvPr/>
        </p:nvSpPr>
        <p:spPr>
          <a:xfrm>
            <a:off x="2186641" y="1901480"/>
            <a:ext cx="55351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sz="7200" spc="-300" dirty="0">
                <a:solidFill>
                  <a:schemeClr val="bg1"/>
                </a:solidFill>
                <a:latin typeface="Rubik Medium" panose="02000604000000020004" pitchFamily="2" charset="-79"/>
                <a:cs typeface="Rubik Medium" panose="02000604000000020004" pitchFamily="2" charset="-79"/>
              </a:rPr>
              <a:t>GH¢ 332.48</a:t>
            </a:r>
            <a:endParaRPr kumimoji="0" lang="en-US" sz="7200" u="none" strike="noStrike" kern="1200" cap="none" spc="-30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Rubik Medium" panose="02000604000000020004" pitchFamily="2" charset="-79"/>
              <a:cs typeface="Rubik Medium" panose="02000604000000020004" pitchFamily="2" charset="-79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71C4B6F-2C0A-AE4F-88DE-067BE2A7D2DF}"/>
              </a:ext>
            </a:extLst>
          </p:cNvPr>
          <p:cNvSpPr/>
          <p:nvPr/>
        </p:nvSpPr>
        <p:spPr>
          <a:xfrm>
            <a:off x="772669" y="3781371"/>
            <a:ext cx="352978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600" dirty="0">
                <a:solidFill>
                  <a:schemeClr val="tx2">
                    <a:lumMod val="60000"/>
                    <a:lumOff val="40000"/>
                  </a:schemeClr>
                </a:solidFill>
                <a:latin typeface="Rubik" panose="02000604000000020004" pitchFamily="2" charset="-79"/>
                <a:cs typeface="Rubik" panose="02000604000000020004" pitchFamily="2" charset="-79"/>
              </a:rPr>
              <a:t>2021</a:t>
            </a:r>
            <a:endParaRPr lang="en-US" sz="3600" dirty="0">
              <a:solidFill>
                <a:schemeClr val="tx2">
                  <a:lumMod val="60000"/>
                  <a:lumOff val="40000"/>
                </a:schemeClr>
              </a:solidFill>
              <a:latin typeface="Rubik" panose="02000604000000020004" pitchFamily="2" charset="-79"/>
              <a:cs typeface="Rubik" panose="02000604000000020004" pitchFamily="2" charset="-79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100AB4-98B6-CD4C-A915-F5979ADA1764}"/>
              </a:ext>
            </a:extLst>
          </p:cNvPr>
          <p:cNvSpPr/>
          <p:nvPr/>
        </p:nvSpPr>
        <p:spPr>
          <a:xfrm>
            <a:off x="2137979" y="3633602"/>
            <a:ext cx="545661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GB" sz="6000" spc="-300" dirty="0">
                <a:solidFill>
                  <a:schemeClr val="tx2">
                    <a:lumMod val="75000"/>
                  </a:schemeClr>
                </a:solidFill>
                <a:latin typeface="Rubik Medium" panose="02000604000000020004" pitchFamily="2" charset="-79"/>
                <a:cs typeface="Rubik Medium" panose="02000604000000020004" pitchFamily="2" charset="-79"/>
              </a:rPr>
              <a:t>GH¢ </a:t>
            </a:r>
            <a:r>
              <a:rPr kumimoji="0" lang="en-GB" sz="6000" u="none" strike="noStrike" kern="1200" cap="none" spc="-300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Rubik Medium" panose="02000604000000020004" pitchFamily="2" charset="-79"/>
                <a:cs typeface="Rubik Medium" panose="02000604000000020004" pitchFamily="2" charset="-79"/>
              </a:rPr>
              <a:t>300.00</a:t>
            </a:r>
            <a:endParaRPr kumimoji="0" lang="en-US" sz="6000" u="none" strike="noStrike" kern="1200" cap="none" spc="-30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Rubik Medium" panose="02000604000000020004" pitchFamily="2" charset="-79"/>
              <a:cs typeface="Rubik Medium" panose="02000604000000020004" pitchFamily="2" charset="-79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66E3643-627B-0848-AA49-37BA87EA78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3726" y="1780947"/>
            <a:ext cx="5144362" cy="433269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19D8A86-1375-754A-BBD1-A7B2930EB91D}"/>
              </a:ext>
            </a:extLst>
          </p:cNvPr>
          <p:cNvSpPr txBox="1"/>
          <p:nvPr/>
        </p:nvSpPr>
        <p:spPr>
          <a:xfrm>
            <a:off x="3703621" y="5224812"/>
            <a:ext cx="37362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Rubik" panose="02000604000000020004" pitchFamily="2" charset="-79"/>
                <a:cs typeface="Rubik" panose="02000604000000020004" pitchFamily="2" charset="-79"/>
              </a:rPr>
              <a:t>increase of pensions over the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Rubik" panose="02000604000000020004" pitchFamily="2" charset="-79"/>
                <a:cs typeface="Rubik" panose="02000604000000020004" pitchFamily="2" charset="-79"/>
              </a:rPr>
              <a:t> 2021 minimum pension.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1B9006F-EDD1-0543-AC9E-88F5ACFD5BA4}"/>
              </a:ext>
            </a:extLst>
          </p:cNvPr>
          <p:cNvSpPr/>
          <p:nvPr/>
        </p:nvSpPr>
        <p:spPr>
          <a:xfrm>
            <a:off x="1000524" y="5089380"/>
            <a:ext cx="274466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dirty="0">
                <a:solidFill>
                  <a:srgbClr val="FF6600"/>
                </a:solidFill>
                <a:latin typeface="Rubik Medium" panose="02000604000000020004" pitchFamily="2" charset="-79"/>
                <a:cs typeface="Rubik Medium" panose="02000604000000020004" pitchFamily="2" charset="-79"/>
              </a:rPr>
              <a:t>10.83% </a:t>
            </a:r>
            <a:endParaRPr lang="en-GH" sz="5400" dirty="0">
              <a:solidFill>
                <a:srgbClr val="FF6600"/>
              </a:solidFill>
              <a:latin typeface="Rubik Medium" panose="02000604000000020004" pitchFamily="2" charset="-79"/>
              <a:cs typeface="Rubik Medium" panose="02000604000000020004" pitchFamily="2" charset="-79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FCC0A22D-2172-0940-BC2D-0E8DE3C9FF63}"/>
              </a:ext>
            </a:extLst>
          </p:cNvPr>
          <p:cNvSpPr/>
          <p:nvPr/>
        </p:nvSpPr>
        <p:spPr>
          <a:xfrm rot="16200000">
            <a:off x="571751" y="5356686"/>
            <a:ext cx="399309" cy="399309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H" dirty="0">
                <a:solidFill>
                  <a:schemeClr val="bg1"/>
                </a:solidFill>
              </a:rPr>
              <a:t>➜</a:t>
            </a:r>
          </a:p>
        </p:txBody>
      </p:sp>
    </p:spTree>
    <p:extLst>
      <p:ext uri="{BB962C8B-B14F-4D97-AF65-F5344CB8AC3E}">
        <p14:creationId xmlns:p14="http://schemas.microsoft.com/office/powerpoint/2010/main" val="449392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32E7F0D5-17AB-4148-951D-1B105EE423C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850"/>
          <a:stretch/>
        </p:blipFill>
        <p:spPr>
          <a:xfrm>
            <a:off x="7316942" y="1894901"/>
            <a:ext cx="7749068" cy="402289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F54EA7B-C9C8-5042-9120-4B9061A57E8F}"/>
              </a:ext>
            </a:extLst>
          </p:cNvPr>
          <p:cNvSpPr txBox="1"/>
          <p:nvPr/>
        </p:nvSpPr>
        <p:spPr>
          <a:xfrm>
            <a:off x="472172" y="744357"/>
            <a:ext cx="121250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ubik Medium" panose="02000604000000020004" pitchFamily="2" charset="-79"/>
                <a:ea typeface="+mn-ea"/>
                <a:cs typeface="Rubik Medium" panose="02000604000000020004" pitchFamily="2" charset="-79"/>
              </a:rPr>
              <a:t>Highest Pension 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0C0613FC-8C4C-714B-A7FB-2B24D3BFE2AD}"/>
              </a:ext>
            </a:extLst>
          </p:cNvPr>
          <p:cNvSpPr/>
          <p:nvPr/>
        </p:nvSpPr>
        <p:spPr>
          <a:xfrm>
            <a:off x="472173" y="3288266"/>
            <a:ext cx="6479346" cy="1386278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H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8F5A1F6-51A3-8B4C-B587-0B980AD8D834}"/>
              </a:ext>
            </a:extLst>
          </p:cNvPr>
          <p:cNvSpPr/>
          <p:nvPr/>
        </p:nvSpPr>
        <p:spPr>
          <a:xfrm>
            <a:off x="772669" y="3676264"/>
            <a:ext cx="352978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600" dirty="0">
                <a:solidFill>
                  <a:schemeClr val="tx2">
                    <a:lumMod val="60000"/>
                    <a:lumOff val="40000"/>
                  </a:schemeClr>
                </a:solidFill>
                <a:latin typeface="Rubik" panose="02000604000000020004" pitchFamily="2" charset="-79"/>
                <a:cs typeface="Rubik" panose="02000604000000020004" pitchFamily="2" charset="-79"/>
              </a:rPr>
              <a:t>2021</a:t>
            </a:r>
            <a:endParaRPr lang="en-US" sz="3600" dirty="0">
              <a:solidFill>
                <a:schemeClr val="tx2">
                  <a:lumMod val="60000"/>
                  <a:lumOff val="40000"/>
                </a:schemeClr>
              </a:solidFill>
              <a:latin typeface="Rubik" panose="02000604000000020004" pitchFamily="2" charset="-79"/>
              <a:cs typeface="Rubik" panose="02000604000000020004" pitchFamily="2" charset="-79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F6F0B82-7A7B-5F43-AA4D-CF55743BBF0A}"/>
              </a:ext>
            </a:extLst>
          </p:cNvPr>
          <p:cNvSpPr/>
          <p:nvPr/>
        </p:nvSpPr>
        <p:spPr>
          <a:xfrm>
            <a:off x="2359640" y="3568542"/>
            <a:ext cx="545661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GB" sz="4800" spc="-300" dirty="0">
                <a:solidFill>
                  <a:schemeClr val="tx2">
                    <a:lumMod val="75000"/>
                  </a:schemeClr>
                </a:solidFill>
                <a:latin typeface="Rubik Medium" panose="02000604000000020004" pitchFamily="2" charset="-79"/>
                <a:cs typeface="Rubik Medium" panose="02000604000000020004" pitchFamily="2" charset="-79"/>
              </a:rPr>
              <a:t>GH¢ 129,979.51</a:t>
            </a:r>
            <a:endParaRPr kumimoji="0" lang="en-US" sz="4800" u="none" strike="noStrike" kern="1200" cap="none" spc="-30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Rubik Medium" panose="02000604000000020004" pitchFamily="2" charset="-79"/>
              <a:cs typeface="Rubik Medium" panose="02000604000000020004" pitchFamily="2" charset="-79"/>
            </a:endParaRP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B49A5E16-4C0C-DE46-89F8-849AC88B3342}"/>
              </a:ext>
            </a:extLst>
          </p:cNvPr>
          <p:cNvSpPr/>
          <p:nvPr/>
        </p:nvSpPr>
        <p:spPr>
          <a:xfrm>
            <a:off x="472172" y="1729669"/>
            <a:ext cx="7072625" cy="1386277"/>
          </a:xfrm>
          <a:prstGeom prst="round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H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7B8AB97-5434-A047-843D-C0C9C6A9AA6F}"/>
              </a:ext>
            </a:extLst>
          </p:cNvPr>
          <p:cNvSpPr txBox="1"/>
          <p:nvPr/>
        </p:nvSpPr>
        <p:spPr>
          <a:xfrm>
            <a:off x="772669" y="1954459"/>
            <a:ext cx="54860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GB" sz="4000" dirty="0">
                <a:solidFill>
                  <a:schemeClr val="bg1"/>
                </a:solidFill>
                <a:latin typeface="Rubik" panose="02000604000000020004" pitchFamily="2" charset="-79"/>
                <a:cs typeface="Rubik" panose="02000604000000020004" pitchFamily="2" charset="-79"/>
              </a:rPr>
              <a:t>2022</a:t>
            </a:r>
            <a:endParaRPr lang="en-US" sz="200" dirty="0">
              <a:solidFill>
                <a:schemeClr val="bg1"/>
              </a:solidFill>
              <a:latin typeface="Rubik" panose="02000604000000020004" pitchFamily="2" charset="-79"/>
              <a:cs typeface="Rubik" panose="02000604000000020004" pitchFamily="2" charset="-79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D25DB9F-D651-AE4E-A97F-C8E19248C997}"/>
              </a:ext>
            </a:extLst>
          </p:cNvPr>
          <p:cNvSpPr/>
          <p:nvPr/>
        </p:nvSpPr>
        <p:spPr>
          <a:xfrm>
            <a:off x="2366805" y="1923096"/>
            <a:ext cx="688584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sz="5400" spc="-300" dirty="0">
                <a:solidFill>
                  <a:schemeClr val="bg1"/>
                </a:solidFill>
                <a:latin typeface="Rubik Medium" panose="02000604000000020004" pitchFamily="2" charset="-79"/>
                <a:cs typeface="Rubik Medium" panose="02000604000000020004" pitchFamily="2" charset="-79"/>
              </a:rPr>
              <a:t>GH¢ 142,564.97 </a:t>
            </a:r>
            <a:endParaRPr kumimoji="0" lang="en-US" sz="5400" u="none" strike="noStrike" kern="1200" cap="none" spc="-30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Rubik Medium" panose="02000604000000020004" pitchFamily="2" charset="-79"/>
              <a:cs typeface="Rubik Medium" panose="02000604000000020004" pitchFamily="2" charset="-79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921DF25-419A-E440-9F1A-63D24A29722F}"/>
              </a:ext>
            </a:extLst>
          </p:cNvPr>
          <p:cNvSpPr txBox="1"/>
          <p:nvPr/>
        </p:nvSpPr>
        <p:spPr>
          <a:xfrm>
            <a:off x="3580672" y="5229402"/>
            <a:ext cx="37362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457200"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Rubik" panose="02000604000000020004" pitchFamily="2" charset="-79"/>
                <a:cs typeface="Rubik" panose="02000604000000020004" pitchFamily="2" charset="-79"/>
              </a:rPr>
              <a:t>increase over the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Rubik" panose="02000604000000020004" pitchFamily="2" charset="-79"/>
                <a:cs typeface="Rubik" panose="02000604000000020004" pitchFamily="2" charset="-79"/>
              </a:rPr>
              <a:t> 2021 </a:t>
            </a:r>
            <a:r>
              <a:rPr lang="en-US" sz="2000" dirty="0">
                <a:solidFill>
                  <a:prstClr val="black"/>
                </a:solidFill>
                <a:latin typeface="Rubik" panose="02000604000000020004" pitchFamily="2" charset="-79"/>
                <a:cs typeface="Rubik" panose="02000604000000020004" pitchFamily="2" charset="-79"/>
              </a:rPr>
              <a:t>highest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Rubik" panose="02000604000000020004" pitchFamily="2" charset="-79"/>
                <a:cs typeface="Rubik" panose="02000604000000020004" pitchFamily="2" charset="-79"/>
              </a:rPr>
              <a:t> pension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388B387-9042-EC45-9439-D8BC31D02373}"/>
              </a:ext>
            </a:extLst>
          </p:cNvPr>
          <p:cNvSpPr/>
          <p:nvPr/>
        </p:nvSpPr>
        <p:spPr>
          <a:xfrm>
            <a:off x="1000524" y="5089380"/>
            <a:ext cx="278467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dirty="0">
                <a:solidFill>
                  <a:srgbClr val="FF6600"/>
                </a:solidFill>
                <a:latin typeface="Rubik Medium" panose="02000604000000020004" pitchFamily="2" charset="-79"/>
                <a:cs typeface="Rubik Medium" panose="02000604000000020004" pitchFamily="2" charset="-79"/>
              </a:rPr>
              <a:t>9.683% </a:t>
            </a:r>
            <a:endParaRPr lang="en-GH" sz="5400" dirty="0">
              <a:solidFill>
                <a:srgbClr val="FF6600"/>
              </a:solidFill>
              <a:latin typeface="Rubik Medium" panose="02000604000000020004" pitchFamily="2" charset="-79"/>
              <a:cs typeface="Rubik Medium" panose="02000604000000020004" pitchFamily="2" charset="-79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B3D64D36-1B1C-D24A-9B3D-2F830BB1F848}"/>
              </a:ext>
            </a:extLst>
          </p:cNvPr>
          <p:cNvSpPr/>
          <p:nvPr/>
        </p:nvSpPr>
        <p:spPr>
          <a:xfrm rot="16200000">
            <a:off x="571751" y="5356686"/>
            <a:ext cx="399309" cy="399309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H" dirty="0">
                <a:solidFill>
                  <a:schemeClr val="bg1"/>
                </a:solidFill>
              </a:rPr>
              <a:t>➜</a:t>
            </a:r>
          </a:p>
        </p:txBody>
      </p:sp>
    </p:spTree>
    <p:extLst>
      <p:ext uri="{BB962C8B-B14F-4D97-AF65-F5344CB8AC3E}">
        <p14:creationId xmlns:p14="http://schemas.microsoft.com/office/powerpoint/2010/main" val="3576836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18041</TotalTime>
  <Words>419</Words>
  <Application>Microsoft Office PowerPoint</Application>
  <PresentationFormat>Widescreen</PresentationFormat>
  <Paragraphs>85</Paragraphs>
  <Slides>14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6" baseType="lpstr">
      <vt:lpstr>Arial</vt:lpstr>
      <vt:lpstr>Times New Roman</vt:lpstr>
      <vt:lpstr>Arial Unicode MS</vt:lpstr>
      <vt:lpstr>Rubik</vt:lpstr>
      <vt:lpstr>Calibri Light</vt:lpstr>
      <vt:lpstr>TeX Gyre Bonum</vt:lpstr>
      <vt:lpstr>Calibri</vt:lpstr>
      <vt:lpstr>Rubik Light</vt:lpstr>
      <vt:lpstr>맑은 고딕</vt:lpstr>
      <vt:lpstr>Rubik Medium</vt:lpstr>
      <vt:lpstr>Kayak Sans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Diana Larteley Ayertey [SSNIT-Actuarial]</dc:creator>
  <cp:lastModifiedBy>Joseph Poku  [SSNIT - Ag. Chief Actuary]</cp:lastModifiedBy>
  <cp:revision>370</cp:revision>
  <cp:lastPrinted>2018-12-24T11:43:44Z</cp:lastPrinted>
  <dcterms:created xsi:type="dcterms:W3CDTF">2014-09-12T02:14:24Z</dcterms:created>
  <dcterms:modified xsi:type="dcterms:W3CDTF">2022-01-11T08:27:04Z</dcterms:modified>
</cp:coreProperties>
</file>